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</p:sldMasterIdLst>
  <p:notesMasterIdLst>
    <p:notesMasterId r:id="rId66"/>
  </p:notesMasterIdLst>
  <p:sldIdLst>
    <p:sldId id="256" r:id="rId14"/>
    <p:sldId id="257" r:id="rId15"/>
    <p:sldId id="258" r:id="rId16"/>
    <p:sldId id="259" r:id="rId17"/>
    <p:sldId id="277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</p:sldIdLst>
  <p:sldSz cx="12192000" cy="6858000"/>
  <p:notesSz cx="6858000" cy="185737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A4D0"/>
    <a:srgbClr val="0070C0"/>
    <a:srgbClr val="002060"/>
    <a:srgbClr val="779FCC"/>
    <a:srgbClr val="7EA5D1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890FB-2B10-416F-90C8-7437FC419E4C}" v="940" dt="2024-07-20T08:59:40.366"/>
    <p1510:client id="{390FD379-FC27-4941-93A8-A0FFA6E62FBE}" v="317" dt="2024-07-20T09:40:34.689"/>
    <p1510:client id="{5A6B9605-B3A0-4FC7-992B-FE70E4C783F9}" v="4359" dt="2024-07-19T12:52:30.537"/>
    <p1510:client id="{6375E83F-98B2-4EA1-8C3A-07C7B104F814}" v="55" dt="2024-07-21T09:40:48.901"/>
    <p1510:client id="{9C740487-8B4B-4284-B90E-9034864EB2FB}" v="840" dt="2024-07-20T14:28:56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presProps" Target="pres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1T09:36:2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11139 7964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1T09:36:23.6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12621 7038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21T09:36:23.6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17515 8202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6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6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CE4D436-B953-45DF-A1CE-19017133E02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10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962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2224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49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6087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841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5154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679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363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185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00787D1-73EB-4B24-8DE3-D8463BF0560F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1611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598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2113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134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938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2162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938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4576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29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6099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618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1470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8713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9458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6260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3238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888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0050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278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39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6961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4257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15045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9159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8004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26552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44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1421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45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1173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4359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8220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573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49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5557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50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471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6079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51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3958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AE16E6A-FCB6-43D1-97BD-45C31915F6AC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52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484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439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769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0295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E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2C6C6E5-F624-44EC-A4A1-06E91794A193}" type="slidenum">
              <a:rPr lang="es-ES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499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493" lnSpcReduction="20000"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621"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14624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40621"/>
          </a:bodyPr>
          <a:lstStyle/>
          <a:p>
            <a:pPr indent="0">
              <a:spcBef>
                <a:spcPts val="1417"/>
              </a:spcBef>
              <a:buNone/>
            </a:pP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6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cxnSp>
        <p:nvCxnSpPr>
          <p:cNvPr id="3" name="Straight Connector 7"/>
          <p:cNvCxnSpPr/>
          <p:nvPr/>
        </p:nvCxnSpPr>
        <p:spPr>
          <a:xfrm>
            <a:off x="2880360" y="3648960"/>
            <a:ext cx="6432480" cy="144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sp>
        <p:nvSpPr>
          <p:cNvPr id="4" name="Rectangle 8"/>
          <p:cNvSpPr/>
          <p:nvPr/>
        </p:nvSpPr>
        <p:spPr>
          <a:xfrm>
            <a:off x="4093560" y="5537520"/>
            <a:ext cx="4003560" cy="3027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2160" tIns="46080" rIns="92160" bIns="4608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Arial"/>
              </a:rPr>
              <a:t>© IBM Corporation. All rights reserved.</a:t>
            </a:r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pic>
        <p:nvPicPr>
          <p:cNvPr id="49" name="Picture 5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6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4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5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6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9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16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18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19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cxnSp>
        <p:nvCxnSpPr>
          <p:cNvPr id="20" name="Straight Connector 6"/>
          <p:cNvCxnSpPr/>
          <p:nvPr/>
        </p:nvCxnSpPr>
        <p:spPr>
          <a:xfrm>
            <a:off x="838080" y="1296360"/>
            <a:ext cx="10517040" cy="180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23264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2222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27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29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30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  <p:cxnSp>
        <p:nvCxnSpPr>
          <p:cNvPr id="31" name="Straight Connector 7"/>
          <p:cNvCxnSpPr/>
          <p:nvPr/>
        </p:nvCxnSpPr>
        <p:spPr>
          <a:xfrm>
            <a:off x="838080" y="1364040"/>
            <a:ext cx="10517040" cy="180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47024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/>
          <p:cNvPicPr/>
          <p:nvPr/>
        </p:nvPicPr>
        <p:blipFill>
          <a:blip r:embed="rId3"/>
          <a:stretch/>
        </p:blipFill>
        <p:spPr>
          <a:xfrm>
            <a:off x="340200" y="6371640"/>
            <a:ext cx="2454480" cy="377640"/>
          </a:xfrm>
          <a:prstGeom prst="rect">
            <a:avLst/>
          </a:prstGeom>
          <a:ln w="0">
            <a:noFill/>
          </a:ln>
        </p:spPr>
      </p:pic>
      <p:pic>
        <p:nvPicPr>
          <p:cNvPr id="39" name="Picture 7"/>
          <p:cNvPicPr/>
          <p:nvPr/>
        </p:nvPicPr>
        <p:blipFill>
          <a:blip r:embed="rId4"/>
          <a:stretch/>
        </p:blipFill>
        <p:spPr>
          <a:xfrm>
            <a:off x="8475840" y="6371640"/>
            <a:ext cx="3374640" cy="39636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3"/>
          <p:cNvPicPr/>
          <p:nvPr/>
        </p:nvPicPr>
        <p:blipFill>
          <a:blip r:embed="rId5">
            <a:alphaModFix amt="3000"/>
          </a:blip>
          <a:stretch/>
        </p:blipFill>
        <p:spPr>
          <a:xfrm>
            <a:off x="1066680" y="861480"/>
            <a:ext cx="10056960" cy="5698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jupyter-labs-eda-sql-coursera_sqllite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edadataviz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lab_jupyter_launch_site_location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spacex_dash_app.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Perlujum/Space-X/blob/main/lab_jupyter_launch_site_loc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SpaceX_Machine%20Learning%20Prediction_Part_5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erlujum/Space-X/blob/main/lab_jupyter_launch_site_loca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rlujum/Space-X/blob/main/jupyter-labs-spacex-data-collection-api.ipynb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jupyter-labs-webscraping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lujum/Space-X/blob/main/labs-jupyter-spacex-Data%20wrangling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erlujum/Space-X/blob/b547367db27361e6f2ce728bd50570f5cb080420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>
          <a:blip r:embed="rId3"/>
          <a:stretch/>
        </p:blipFill>
        <p:spPr>
          <a:xfrm>
            <a:off x="360000" y="180000"/>
            <a:ext cx="11520000" cy="602496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/>
          </p:nvPr>
        </p:nvSpPr>
        <p:spPr>
          <a:xfrm>
            <a:off x="9484610" y="5086823"/>
            <a:ext cx="2159280" cy="8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s-ES" sz="1200" b="1" strike="noStrike" spc="-1" dirty="0">
                <a:solidFill>
                  <a:srgbClr val="FFFFFF"/>
                </a:solidFill>
                <a:latin typeface="Leelawadee UI"/>
              </a:rPr>
              <a:t>Humberto Abel Fernández Rodríguez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s-ES" sz="1200" b="1" spc="-1" dirty="0">
                <a:solidFill>
                  <a:srgbClr val="FFFFFF"/>
                </a:solidFill>
                <a:latin typeface="Leelawadee UI"/>
              </a:rPr>
              <a:t>20-07-2024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4536360" y="2340000"/>
            <a:ext cx="5759640" cy="197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3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Análisis y predicción de  aterrizajes de Falcon 9 de SpaceX</a:t>
            </a: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/>
          <p:nvPr/>
        </p:nvSpPr>
        <p:spPr>
          <a:xfrm>
            <a:off x="5400000" y="1620000"/>
            <a:ext cx="3419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Ciencia de Datos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EDA con SQL</a:t>
            </a:r>
            <a:endParaRPr lang="es-ES" sz="4000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https://github.com/Perlujum/Space-X/blob/main/jupyter-labs-eda-sql-coursera_sqllite.ipynb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020709" y="1375936"/>
            <a:ext cx="1020980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rgbClr val="FFFFFF"/>
                </a:solidFill>
                <a:latin typeface="Leelawadee UI"/>
                <a:cs typeface="Leelawadee UI"/>
              </a:rPr>
              <a:t>Después de convertir nuestro archivo </a:t>
            </a:r>
            <a:r>
              <a:rPr lang="es-ES" sz="1400" b="1" dirty="0" err="1">
                <a:solidFill>
                  <a:srgbClr val="FFFFFF"/>
                </a:solidFill>
                <a:latin typeface="Leelawadee UI"/>
                <a:cs typeface="Leelawadee UI"/>
              </a:rPr>
              <a:t>csv</a:t>
            </a:r>
            <a:r>
              <a:rPr lang="es-ES" sz="1400" b="1" dirty="0">
                <a:solidFill>
                  <a:srgbClr val="FFFFFF"/>
                </a:solidFill>
                <a:latin typeface="Leelawadee UI"/>
                <a:cs typeface="Leelawadee UI"/>
              </a:rPr>
              <a:t> a una tabla SQL llamada SPACEXTBL se hicieron las siguientes consultas para mostrar lo siguiente:</a:t>
            </a:r>
          </a:p>
          <a:p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2767731" y="2119350"/>
            <a:ext cx="8137541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Los distintos nombres de los lugares de lanzamiento.</a:t>
            </a:r>
            <a:endParaRPr lang="es-ES" dirty="0"/>
          </a:p>
          <a:p>
            <a:pPr marL="342900" indent="-342900">
              <a:buFontTx/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Los 5 primeros registros donde el nombre del lugar de lanzamiento empieza por 'CCA'.</a:t>
            </a:r>
          </a:p>
          <a:p>
            <a:pPr marL="342900" indent="-342900">
              <a:buFontTx/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La masa total de la carga útil transportada por los cohetes lanzados por la NASA (CRS).</a:t>
            </a:r>
          </a:p>
          <a:p>
            <a:pPr marL="342900" indent="-342900">
              <a:buFontTx/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La masa promedio de la carga útil transportada por la versión F9 v1.1 del cohete.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La fecha en que se logró el primer aterrizaje exitoso en una plataforma terrestre.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Los nombres de los cohetes que han aterrizado con éxito en una nave dron y tienen una masa de carga útil entre 4000 y 6000.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El número total de resultados de misiones exitosas y fallidas.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Los nombres de las versiones de los cohetes que han transportado la masa máxima de carga útil.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Registros que muestren los nombres de los meses, los resultados de aterrizajes fallidos en naves dron, las versiones de cohetes y el sitio de lanzamiento para los meses del año 2015.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rgbClr val="FFFFFF"/>
                </a:solidFill>
                <a:latin typeface="Leelawadee UI"/>
                <a:cs typeface="Leelawadee UI"/>
              </a:rPr>
              <a:t>Recuento de resultados de aterrizaje (como Falla (nave dron) o Éxito (plataforma terrestre)) entre las fechas 2010-06-04 y 2017-03-20, en orden descendente.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F3F3C7-63A5-D440-C9CA-DF41DBF7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7" y="2629581"/>
            <a:ext cx="1587190" cy="15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EDA con técnicas de visualización</a:t>
            </a:r>
            <a:endParaRPr lang="es-ES" sz="4000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https://github.com/Perlujum/Space-X/blob/main/edadataviz.ipynb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10027" y="1375936"/>
            <a:ext cx="120497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Usando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matplotlib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seaborn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haremos las siguientes visualizaciones:</a:t>
            </a:r>
          </a:p>
          <a:p>
            <a:pPr algn="ctr"/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4226685" y="2128643"/>
            <a:ext cx="465278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 entre Flight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Number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 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Payload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  <a:endParaRPr lang="es-ES" sz="2000"/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 entre Flight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Number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Launch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Site.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 entre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Payload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Launch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Site.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Porcentaje de éxito de cada órbita.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 entre 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FlightNumber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Orbit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type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Relación entre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Payload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Orbit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type</a:t>
            </a: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Tendencia anual de lanzamientos con éxito.</a:t>
            </a:r>
          </a:p>
          <a:p>
            <a:pPr marL="342900" indent="-342900">
              <a:buAutoNum type="arabicPeriod"/>
            </a:pPr>
            <a:endParaRPr lang="es-ES" sz="1400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372FA56-1B33-CC00-AF27-32960F52F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98" y="2344311"/>
            <a:ext cx="1827638" cy="13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solidFill>
            <a:srgbClr val="7EA4D0"/>
          </a:soli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26462" y="180000"/>
            <a:ext cx="11833178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Análisis visual interactivo con </a:t>
            </a:r>
            <a:r>
              <a:rPr lang="es-ES" sz="40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4000" b="1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https://github.com/Perlujum/Space-X/blob/main/lab_jupyter_launch_site_location.ipynb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10027" y="1375936"/>
            <a:ext cx="120497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Usando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matplotlib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seaborn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haremos las siguientes visualizaciones:</a:t>
            </a:r>
          </a:p>
          <a:p>
            <a:pPr algn="ctr"/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4310319" y="2457604"/>
            <a:ext cx="581102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Señalar en el mapa los sitios de lanzamiento.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Señalar en el mapa los lanzamientos exitosos y fallidos para cada sitio.</a:t>
            </a:r>
          </a:p>
          <a:p>
            <a:pPr marL="342900" indent="-342900"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Calcular las distancias del lugar de lanzamiento a sus proximidades.</a:t>
            </a:r>
          </a:p>
          <a:p>
            <a:pPr marL="342900" indent="-342900">
              <a:buAutoNum type="arabicPeriod"/>
            </a:pP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342900" indent="-342900">
              <a:buAutoNum type="arabicPeriod"/>
            </a:pP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342900" indent="-342900">
              <a:buAutoNum type="arabicPeriod"/>
            </a:pPr>
            <a:endParaRPr lang="es-ES" sz="1400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C15ED8F4-9B51-4AD3-D34A-149A85988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 r="6422" b="3306"/>
          <a:stretch/>
        </p:blipFill>
        <p:spPr>
          <a:xfrm>
            <a:off x="10118144" y="179668"/>
            <a:ext cx="953724" cy="1083242"/>
          </a:xfrm>
          <a:prstGeom prst="rect">
            <a:avLst/>
          </a:prstGeom>
          <a:ln>
            <a:solidFill>
              <a:srgbClr val="7EA4D0"/>
            </a:solidFill>
          </a:ln>
        </p:spPr>
      </p:pic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94EBF8C9-4368-922C-C03D-8F66FAAD5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114" y="2902934"/>
            <a:ext cx="2266021" cy="11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0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solidFill>
            <a:srgbClr val="7EA4D0"/>
          </a:soli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-413618" y="383200"/>
            <a:ext cx="11833178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Análisis visual interactivo con </a:t>
            </a:r>
            <a:r>
              <a:rPr lang="es-ES" sz="4000" b="1" spc="-1" dirty="0" err="1">
                <a:solidFill>
                  <a:srgbClr val="FFFFFF"/>
                </a:solidFill>
                <a:latin typeface="Leelawadee UI"/>
              </a:rPr>
              <a:t>Dash</a:t>
            </a:r>
            <a:endParaRPr lang="es-ES" sz="4000" b="1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https://github.com/Perlujum/Space-X/blob/main/spacex_dash_app.py</a:t>
            </a:r>
            <a:endParaRPr lang="es-ES" dirty="0">
              <a:solidFill>
                <a:srgbClr val="FFFFFF"/>
              </a:solidFill>
              <a:latin typeface="Leelawadee U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10027" y="1375936"/>
            <a:ext cx="120497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Usando </a:t>
            </a:r>
            <a:r>
              <a:rPr lang="es-ES" sz="1600" b="1" dirty="0" err="1">
                <a:solidFill>
                  <a:srgbClr val="FFFFFF"/>
                </a:solidFill>
                <a:latin typeface="Leelawadee UI"/>
                <a:cs typeface="Leelawadee UI"/>
              </a:rPr>
              <a:t>Dash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 de un modo interactivo responderemos a las siguientes preguntas:</a:t>
            </a:r>
          </a:p>
          <a:p>
            <a:pPr algn="ctr"/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4645599" y="2213764"/>
            <a:ext cx="554686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 sitio tiene más lanzamientos exitosos.</a:t>
            </a:r>
            <a:endParaRPr lang="es-ES" sz="2000" dirty="0">
              <a:solidFill>
                <a:srgbClr val="000000"/>
              </a:solidFill>
              <a:latin typeface="IBM Plex Sans Text"/>
              <a:cs typeface="Leelawadee UI"/>
            </a:endParaRP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 sitio tiene la proporción más alta de lanzamientos exitosos?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 rango de carga útil tiene la mayor proporción de lanzamientos exitosos?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 rango de carga útil tiene la proporción más baja de lanzamientos exitosos?</a:t>
            </a:r>
          </a:p>
          <a:p>
            <a:pPr marL="342900" indent="-342900">
              <a:buFontTx/>
              <a:buAutoNum type="arabicPeriod"/>
            </a:pP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Which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F9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Booster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version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(v1.0, v1.1, FT, B4, B5, etc.) has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the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highest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launch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success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rate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¿Qué versión del cohete F9 (v1.0, v1.1, FT, B4, B5, etc.) tiene la mayor tasa de éxito en lanzamientos?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3E190664-F9E9-CEA8-C14D-ECC13F992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210" y="182880"/>
            <a:ext cx="1262380" cy="1188720"/>
          </a:xfrm>
          <a:prstGeom prst="rect">
            <a:avLst/>
          </a:prstGeom>
        </p:spPr>
      </p:pic>
      <p:pic>
        <p:nvPicPr>
          <p:cNvPr id="6" name="Imagen 5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63777BE6-C9B3-3914-BE77-848EEE963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853" y="2383790"/>
            <a:ext cx="2309495" cy="18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5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27878" y="0"/>
            <a:ext cx="12192120" cy="6300000"/>
          </a:xfrm>
          <a:prstGeom prst="rect">
            <a:avLst/>
          </a:prstGeom>
          <a:solidFill>
            <a:srgbClr val="7EA4D0"/>
          </a:soli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4702" y="383200"/>
            <a:ext cx="12046538" cy="62208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Análisis Predictivo</a:t>
            </a:r>
            <a:endParaRPr lang="es-ES" sz="40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https://github.com/Perlujum/Space-X/blob/main/SpaceX_Machine%20Learning%20Prediction_Part_5.ipynb</a:t>
            </a:r>
            <a:endParaRPr lang="es-ES" dirty="0">
              <a:solidFill>
                <a:srgbClr val="FFFFFF"/>
              </a:solidFill>
              <a:latin typeface="Leelawadee U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9C2176-2418-CACB-9535-C8BBF8826897}"/>
              </a:ext>
            </a:extLst>
          </p:cNvPr>
          <p:cNvSpPr txBox="1"/>
          <p:nvPr/>
        </p:nvSpPr>
        <p:spPr>
          <a:xfrm>
            <a:off x="110027" y="1375936"/>
            <a:ext cx="1204975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Creamos un pipeline de aprendizaje automático para predecir si la primera etapa aterrizará, dado los datos de los laboratorios anteriores:</a:t>
            </a:r>
            <a:endParaRPr lang="es-ES" dirty="0"/>
          </a:p>
          <a:p>
            <a:pPr algn="ctr"/>
            <a:endParaRPr lang="es-ES" sz="1400" b="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AE19C8-FB79-A522-E898-EC0088055A7A}"/>
              </a:ext>
            </a:extLst>
          </p:cNvPr>
          <p:cNvSpPr txBox="1"/>
          <p:nvPr/>
        </p:nvSpPr>
        <p:spPr>
          <a:xfrm>
            <a:off x="1546799" y="2183284"/>
            <a:ext cx="864566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Importamos las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librerias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y funciones auxiliares</a:t>
            </a:r>
            <a:endParaRPr lang="es-ES" sz="2000" dirty="0">
              <a:solidFill>
                <a:srgbClr val="000000"/>
              </a:solidFill>
              <a:latin typeface="IBM Plex Sans Text"/>
              <a:cs typeface="Leelawadee UI"/>
            </a:endParaRP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Cargamos el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dataframe</a:t>
            </a: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Creamos un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numpy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array para la columna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class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(éxito=1, fracaso=0) como variable 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Y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Estandarizamos los datos para 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X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usando la función 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transform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().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Separamos los datos en datos de entrenamiento y datos de prueba con la función 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train_test_split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Usamos varios modelos de machine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learning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 y ajustamos los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hiperparámetros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 usando </a:t>
            </a:r>
            <a:r>
              <a:rPr lang="es-ES" sz="1600" dirty="0" err="1">
                <a:solidFill>
                  <a:srgbClr val="FFFFFF"/>
                </a:solidFill>
                <a:latin typeface="Leelawadee UI"/>
                <a:cs typeface="Leelawadee UI"/>
              </a:rPr>
              <a:t>GridsearchCV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Calculamos la precisión para todos los modelos con score y así poder encontrar cual es </a:t>
            </a:r>
            <a:r>
              <a:rPr lang="es-ES" sz="1600" b="1" dirty="0">
                <a:solidFill>
                  <a:srgbClr val="FFFFFF"/>
                </a:solidFill>
                <a:latin typeface="Leelawadee UI"/>
                <a:cs typeface="Leelawadee UI"/>
              </a:rPr>
              <a:t>el más preciso</a:t>
            </a:r>
            <a:r>
              <a:rPr lang="es-ES" sz="1600" dirty="0">
                <a:solidFill>
                  <a:srgbClr val="FFFFFF"/>
                </a:solidFill>
                <a:latin typeface="Leelawadee UI"/>
                <a:cs typeface="Leelawadee UI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s-ES" sz="1600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</p:spTree>
    <p:extLst>
      <p:ext uri="{BB962C8B-B14F-4D97-AF65-F5344CB8AC3E}">
        <p14:creationId xmlns:p14="http://schemas.microsoft.com/office/powerpoint/2010/main" val="362819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>
          <a:blip r:embed="rId3"/>
          <a:stretch/>
        </p:blipFill>
        <p:spPr>
          <a:xfrm>
            <a:off x="360000" y="180000"/>
            <a:ext cx="11520000" cy="60249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4556680" y="1852320"/>
            <a:ext cx="5759640" cy="197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b="1" spc="-1" dirty="0">
                <a:solidFill>
                  <a:srgbClr val="FFFFFF"/>
                </a:solidFill>
                <a:latin typeface="Leelawadee UI"/>
              </a:rPr>
              <a:t>Resultados</a:t>
            </a:r>
            <a:endParaRPr lang="es-ES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</p:spTree>
    <p:extLst>
      <p:ext uri="{BB962C8B-B14F-4D97-AF65-F5344CB8AC3E}">
        <p14:creationId xmlns:p14="http://schemas.microsoft.com/office/powerpoint/2010/main" val="33463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E02AFF2-E40E-1EB6-BCE7-1B6EE29F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624897"/>
            <a:ext cx="11694160" cy="2389005"/>
          </a:xfrm>
          <a:prstGeom prst="rect">
            <a:avLst/>
          </a:prstGeom>
        </p:spPr>
      </p:pic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Flight </a:t>
            </a:r>
            <a:r>
              <a:rPr lang="es-ES" sz="1800" b="1" spc="-1" dirty="0" err="1">
                <a:solidFill>
                  <a:srgbClr val="FFFFFF"/>
                </a:solidFill>
                <a:latin typeface="Leelawadee UI"/>
              </a:rPr>
              <a:t>Number</a:t>
            </a: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 y </a:t>
            </a:r>
            <a:r>
              <a:rPr lang="es-ES" sz="1800" b="1" spc="-1" dirty="0" err="1">
                <a:solidFill>
                  <a:srgbClr val="FFFFFF"/>
                </a:solidFill>
                <a:latin typeface="Leelawadee UI"/>
              </a:rPr>
              <a:t>LaunchSite</a:t>
            </a:r>
            <a:endParaRPr lang="es-ES" sz="1800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563800" y="4189119"/>
            <a:ext cx="11632120" cy="201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A medida que aumenta el número de lanzamientos, la proporción de aterrizajes con éxito aumenta para todos los lugares de lanzamiento.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De los tres sitios, KSC es el que más tarde se ha incorporado la actividad.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De los tres lugares, CCAFS es el que más cantidad de lanzamientos tiene.</a:t>
            </a:r>
          </a:p>
        </p:txBody>
      </p:sp>
    </p:spTree>
    <p:extLst>
      <p:ext uri="{BB962C8B-B14F-4D97-AF65-F5344CB8AC3E}">
        <p14:creationId xmlns:p14="http://schemas.microsoft.com/office/powerpoint/2010/main" val="20253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800" b="1" spc="-1" dirty="0" err="1">
                <a:solidFill>
                  <a:srgbClr val="FFFFFF"/>
                </a:solidFill>
                <a:latin typeface="Leelawadee UI"/>
              </a:rPr>
              <a:t>PayloadMass</a:t>
            </a: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 y </a:t>
            </a:r>
            <a:r>
              <a:rPr lang="es-ES" sz="1800" b="1" spc="-1" dirty="0" err="1">
                <a:solidFill>
                  <a:srgbClr val="FFFFFF"/>
                </a:solidFill>
                <a:latin typeface="Leelawadee UI"/>
              </a:rPr>
              <a:t>LaunchSite</a:t>
            </a:r>
            <a:endParaRPr lang="es-ES" sz="1800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563800" y="4341519"/>
            <a:ext cx="11632120" cy="185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CCAFS es quien tiene el mayor </a:t>
            </a:r>
            <a:r>
              <a:rPr lang="es-ES" sz="1800" spc="-1" dirty="0" err="1">
                <a:solidFill>
                  <a:srgbClr val="FFFFFF"/>
                </a:solidFill>
                <a:latin typeface="Leelawadee UI"/>
                <a:cs typeface="Leelawadee UI"/>
              </a:rPr>
              <a:t>nº</a:t>
            </a: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 de lanzamientos y casi todos tienen una carga útil entre 300 y 7000. Tiene la menor proporción de éxito.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VAFB no ha lanzado ningún cohete cuya carga útil fuera mayor de 10.000.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KSC tiene una tasa de éxito del 100% con cargas entre 0 y 5.500.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La tasa de éxito parece aumentar entre 9.500 y 16.000.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D45DCBC-94FF-D26A-5533-93069000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14" y="1431857"/>
            <a:ext cx="11854366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3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445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Tipo Órbita y Éxito</a:t>
            </a:r>
            <a:endParaRPr lang="es-ES" sz="1800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6405800" y="2116479"/>
            <a:ext cx="5790120" cy="3940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  <a:endParaRPr lang="es-ES"/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Las órbitas ES-L1, GEO, HEO y SSO tienen una tasa de éxito del 100%.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Le siguen GTO, ISS, LEO, MEO y PO con una tasa de éxito entre 70 y 50%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SO tiene 0% de éxito.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dirty="0">
              <a:solidFill>
                <a:srgbClr val="000000"/>
              </a:solidFill>
              <a:latin typeface="IBM Plex Sans SemiBold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6802783-1277-DBC4-FADA-C8C146D2A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8" y="1439863"/>
            <a:ext cx="5534025" cy="43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135097" y="653440"/>
            <a:ext cx="12060823" cy="41834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900" b="1" spc="-1" dirty="0" err="1">
                <a:solidFill>
                  <a:srgbClr val="FFFFFF"/>
                </a:solidFill>
                <a:latin typeface="Leelawadee UI"/>
              </a:rPr>
              <a:t>FlightNumber</a:t>
            </a:r>
            <a:r>
              <a:rPr lang="es-ES" sz="1900" b="1" spc="-1" dirty="0">
                <a:solidFill>
                  <a:srgbClr val="FFFFFF"/>
                </a:solidFill>
                <a:latin typeface="Leelawadee UI"/>
              </a:rPr>
              <a:t> y </a:t>
            </a:r>
            <a:r>
              <a:rPr lang="es-ES" sz="1900" b="1" spc="-1" dirty="0" err="1">
                <a:solidFill>
                  <a:srgbClr val="FFFFFF"/>
                </a:solidFill>
                <a:latin typeface="Leelawadee UI"/>
              </a:rPr>
              <a:t>Orbit</a:t>
            </a:r>
            <a:r>
              <a:rPr lang="es-ES" sz="1900" b="1" spc="-1" dirty="0">
                <a:solidFill>
                  <a:srgbClr val="FFFFFF"/>
                </a:solidFill>
                <a:latin typeface="Leelawadee UI"/>
              </a:rPr>
              <a:t> </a:t>
            </a:r>
            <a:r>
              <a:rPr lang="es-ES" sz="1900" b="1" spc="-1" dirty="0" err="1">
                <a:solidFill>
                  <a:srgbClr val="FFFFFF"/>
                </a:solidFill>
                <a:latin typeface="Leelawadee UI"/>
              </a:rPr>
              <a:t>type</a:t>
            </a:r>
            <a:endParaRPr lang="en-US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563800" y="4341519"/>
            <a:ext cx="11632120" cy="185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Las últimas órbitas abordadas han sido SO y GEO, que tienen un solo lanzamiento cada una con resultados dispares.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A partir del lanzamiento </a:t>
            </a:r>
            <a:r>
              <a:rPr lang="es-ES" sz="1800" spc="-1" dirty="0" err="1">
                <a:solidFill>
                  <a:srgbClr val="FFFFFF"/>
                </a:solidFill>
                <a:latin typeface="Leelawadee UI"/>
                <a:cs typeface="Leelawadee UI"/>
              </a:rPr>
              <a:t>nº</a:t>
            </a: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 77 hay una tasa de éxito del 100% en todas las órbitas.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En casi todas las órbitas, a medida que aumentan sus lanzamientos, la tasa de éxito tiende al 100% salvo GTO.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dispersión">
            <a:extLst>
              <a:ext uri="{FF2B5EF4-FFF2-40B4-BE49-F238E27FC236}">
                <a16:creationId xmlns:a16="http://schemas.microsoft.com/office/drawing/2014/main" id="{D2A63523-66EE-69E9-961D-DE986C40E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0" y="1349784"/>
            <a:ext cx="11941099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0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/>
          <p:cNvPicPr/>
          <p:nvPr/>
        </p:nvPicPr>
        <p:blipFill>
          <a:blip r:embed="rId2"/>
          <a:stretch/>
        </p:blipFill>
        <p:spPr>
          <a:xfrm>
            <a:off x="0" y="0"/>
            <a:ext cx="12205800" cy="6351120"/>
          </a:xfrm>
          <a:prstGeom prst="rect">
            <a:avLst/>
          </a:prstGeom>
          <a:ln w="0">
            <a:noFill/>
          </a:ln>
        </p:spPr>
      </p:pic>
      <p:sp>
        <p:nvSpPr>
          <p:cNvPr id="70" name="Rectángulo 69"/>
          <p:cNvSpPr/>
          <p:nvPr/>
        </p:nvSpPr>
        <p:spPr>
          <a:xfrm>
            <a:off x="6120000" y="540000"/>
            <a:ext cx="3959640" cy="5219640"/>
          </a:xfrm>
          <a:prstGeom prst="rect">
            <a:avLst/>
          </a:prstGeom>
          <a:gradFill rotWithShape="0">
            <a:gsLst>
              <a:gs pos="0">
                <a:srgbClr val="5983B0">
                  <a:alpha val="74000"/>
                </a:srgbClr>
              </a:gs>
              <a:gs pos="50000">
                <a:srgbClr val="3465A4">
                  <a:alpha val="74000"/>
                </a:srgbClr>
              </a:gs>
              <a:gs pos="100000">
                <a:srgbClr val="5983B0">
                  <a:alpha val="74000"/>
                </a:srgbClr>
              </a:gs>
            </a:gsLst>
            <a:lin ang="3600000"/>
          </a:gradFill>
          <a:ln w="381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720" tIns="63720" rIns="108720" bIns="63720" anchor="ctr">
            <a:noAutofit/>
          </a:bodyPr>
          <a:lstStyle/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/>
          </p:nvPr>
        </p:nvSpPr>
        <p:spPr>
          <a:xfrm>
            <a:off x="6840000" y="2340000"/>
            <a:ext cx="3007440" cy="3214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Resumen ejecutivo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Introducción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Metodología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Resultados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Discussion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Conclusiones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lang="es-ES" sz="2200" b="0" strike="noStrike" spc="-1">
                <a:solidFill>
                  <a:srgbClr val="FFFFFF"/>
                </a:solidFill>
                <a:latin typeface="Leelawadee UI"/>
              </a:rPr>
              <a:t>Apendice</a:t>
            </a:r>
            <a:endParaRPr lang="es-E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7020000" y="720000"/>
            <a:ext cx="2519640" cy="1324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Esquema</a:t>
            </a:r>
            <a:endParaRPr lang="es-ES" sz="400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135097" y="653440"/>
            <a:ext cx="12060823" cy="41834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9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Payload</a:t>
            </a:r>
            <a:r>
              <a:rPr lang="es-ES" sz="1900" b="1" spc="-1" dirty="0">
                <a:solidFill>
                  <a:srgbClr val="FFFFFF"/>
                </a:solidFill>
                <a:latin typeface="Leelawadee UI"/>
                <a:cs typeface="Leelawadee UI"/>
              </a:rPr>
              <a:t> y </a:t>
            </a:r>
            <a:r>
              <a:rPr lang="es-ES" sz="19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Orbit</a:t>
            </a:r>
            <a:endParaRPr lang="es-ES" dirty="0" err="1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563800" y="4341519"/>
            <a:ext cx="11632120" cy="185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observar que: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VLEO es la órbita donde se han lanzado las mayores cargas y casi todas exitosas.</a:t>
            </a:r>
            <a:endParaRPr lang="es-ES" dirty="0"/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En los lanzamientos de LEO, ISS y PO se aprecia que el éxito está relacionado con las cargas mayores </a:t>
            </a:r>
            <a:endParaRPr lang="es-ES" dirty="0"/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La órbita SSO tiene un 100% de éxito en los lanzamientos realizados, estando estos entre 500 y 4.000 aprox.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En GTO se alternan éxitos y fracasos en todos sus lanzamientos sin que parezca influir la carga útil.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45070A2-2259-AEBF-7448-A9DEFE39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31" y="1433418"/>
            <a:ext cx="11866757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5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 visualizaciones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135097" y="653440"/>
            <a:ext cx="12060823" cy="41834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900" b="1" spc="-1" dirty="0">
                <a:solidFill>
                  <a:srgbClr val="FFFFFF"/>
                </a:solidFill>
                <a:latin typeface="Leelawadee UI"/>
                <a:cs typeface="Leelawadee UI"/>
              </a:rPr>
              <a:t>Tendencia anual: éxito en los lanzamientos.</a:t>
            </a: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3190D4F7-2B85-0F60-7FBC-9E2FEC752FC4}"/>
              </a:ext>
            </a:extLst>
          </p:cNvPr>
          <p:cNvSpPr txBox="1">
            <a:spLocks/>
          </p:cNvSpPr>
          <p:nvPr/>
        </p:nvSpPr>
        <p:spPr>
          <a:xfrm>
            <a:off x="6548287" y="1265641"/>
            <a:ext cx="5647633" cy="493359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Hay un aumento claro de la tasa de éxitos con el paso del tiempo.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El aumento empieza en el año 2013 hasta 2017, donde llega a alcanzar más del 80%.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Hay una bajada de la tasa de éxito hasta el 60% aprox. en el año 2018que habría que investigar a qué se debe.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800" spc="-1" dirty="0">
                <a:solidFill>
                  <a:srgbClr val="FFFFFF"/>
                </a:solidFill>
                <a:latin typeface="Leelawadee UI"/>
                <a:cs typeface="Leelawadee UI"/>
              </a:rPr>
              <a:t>Finalmente, se logra una tasa de éxito máxima en 2019, en torno al 90%.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8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8E9902B-EA97-A930-9D0C-F55D14AE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73" y="1262063"/>
            <a:ext cx="5400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36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800" b="1" spc="-1" dirty="0">
                <a:solidFill>
                  <a:srgbClr val="FFFFFF"/>
                </a:solidFill>
                <a:latin typeface="Leelawadee UI"/>
              </a:rPr>
              <a:t>Consulta general</a:t>
            </a:r>
            <a:endParaRPr lang="es-ES" sz="18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6B04200-6F7A-D085-EE08-2363607A7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266950"/>
            <a:ext cx="116776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89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6534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Nombres de los lugares únicos de lanzamiento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100C6020-1E6C-176E-C09C-224354EC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922" y="1714182"/>
            <a:ext cx="5558155" cy="36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7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05984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5 registros donde el lugar de lanzamiento comienza con la cadena 'CCA' </a:t>
            </a:r>
            <a:endParaRPr lang="es-ES" dirty="0"/>
          </a:p>
        </p:txBody>
      </p:sp>
      <p:pic>
        <p:nvPicPr>
          <p:cNvPr id="2" name="Imagen 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DE73E4-7A84-C871-82BC-092857B7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8" y="2098474"/>
            <a:ext cx="118586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  la carga útil total transportada por cohetes lanzados por NASA (CRS)</a:t>
            </a:r>
            <a:endParaRPr lang="es-ES" dirty="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18FB72A-D1B9-E483-64DB-D2E0A6F52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7" y="2611244"/>
            <a:ext cx="11826240" cy="180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la media de la carga útil transportada por los cohetes versión F9 v1.1</a:t>
            </a:r>
            <a:endParaRPr lang="en-US" dirty="0"/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C703ED7-DB03-0250-5167-C3AE10AD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02" y="2181860"/>
            <a:ext cx="8875395" cy="22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9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la fecha cuando se consiguió aterrizar exitosamente en una plataforma terrestre.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07F3648F-969C-EC0F-587F-0612F295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73" y="2404017"/>
            <a:ext cx="8912147" cy="2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79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los nombres de los cohetes que aterrizaron con éxito en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drone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ship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y tenían una carga útil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mentre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4000 y 6000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9A9AF269-F319-8208-3DFB-A11815F0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17" y="2173094"/>
            <a:ext cx="11300367" cy="300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49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000" y="1395120"/>
            <a:ext cx="12190920" cy="604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el número total de resultados exitosos y no exitosos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2525B88-96EE-3F5B-72B9-01117510A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843" y="2078541"/>
            <a:ext cx="8892168" cy="35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 72"/>
          <p:cNvSpPr/>
          <p:nvPr/>
        </p:nvSpPr>
        <p:spPr>
          <a:xfrm>
            <a:off x="0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720" tIns="63720" rIns="108720" bIns="6372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9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Resumen ejecutivo</a:t>
            </a:r>
            <a:endParaRPr lang="es-ES" sz="4000" b="1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6"/>
          <p:cNvSpPr/>
          <p:nvPr/>
        </p:nvSpPr>
        <p:spPr>
          <a:xfrm>
            <a:off x="360360" y="1389240"/>
            <a:ext cx="5399640" cy="6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0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Resumen de metodologías:</a:t>
            </a:r>
            <a:br>
              <a:rPr sz="2000"/>
            </a:b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/>
          <p:nvPr/>
        </p:nvSpPr>
        <p:spPr>
          <a:xfrm>
            <a:off x="1080000" y="1980000"/>
            <a:ext cx="4860000" cy="39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25000" lnSpcReduction="20000"/>
          </a:bodyPr>
          <a:lstStyle/>
          <a:p>
            <a:pPr marL="215900" indent="-215900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Obtención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de datos a través de la API de SpaceX y de Wikipedia con técnicas de </a:t>
            </a:r>
            <a:r>
              <a:rPr lang="es-ES" sz="7200" b="1" strike="noStrike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Webscrapping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.</a:t>
            </a:r>
            <a:endParaRPr lang="es-ES" sz="7200" b="0" strike="noStrike" spc="-1" dirty="0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  <a:p>
            <a:pPr marL="215900" indent="-215900"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Gestión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de los datos 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(</a:t>
            </a:r>
            <a:r>
              <a:rPr lang="es-ES" sz="7200" b="1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wrangling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):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obtención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datos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de lanzamiento con éxitos y fracasos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(1,0).</a:t>
            </a:r>
            <a:endParaRPr lang="es-ES" sz="7200" b="0" strike="noStrike" spc="-1" dirty="0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  <a:p>
            <a:pPr marL="215900" indent="-215900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Exploración y análisis de los datos con SQL y técnicas de visualización.</a:t>
            </a:r>
            <a:endParaRPr lang="es-ES" sz="7200" b="0" strike="noStrike" spc="-1" dirty="0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  <a:p>
            <a:pPr marL="215900" indent="-215900"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Visualización interactiva de los lugares de lanzamiento con </a:t>
            </a:r>
            <a:r>
              <a:rPr lang="es-ES" sz="7200" b="1" strike="noStrike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Folium</a:t>
            </a:r>
            <a:r>
              <a:rPr lang="es-ES" sz="7200" b="1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y </a:t>
            </a:r>
            <a:r>
              <a:rPr lang="es-ES" sz="7200" b="1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Dashboards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.</a:t>
            </a:r>
            <a:endParaRPr lang="es-ES" sz="7200" b="0" strike="noStrike" spc="-1" dirty="0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  <a:p>
            <a:pPr marL="215900" indent="-215900"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Predicción con machine </a:t>
            </a:r>
            <a:r>
              <a:rPr lang="es-ES" sz="7200" b="1" strike="noStrike" spc="-1" dirty="0" err="1">
                <a:solidFill>
                  <a:srgbClr val="FFFFFF"/>
                </a:solidFill>
                <a:latin typeface="Leelawadee UI"/>
                <a:ea typeface="IBM Plex Mono SemiBold"/>
              </a:rPr>
              <a:t>learning</a:t>
            </a:r>
            <a:r>
              <a:rPr lang="es-ES" sz="72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 usando Regresión Logística, SVM, Árbol de decisiones y KNN.</a:t>
            </a:r>
            <a:br>
              <a:rPr sz="2000" dirty="0"/>
            </a:br>
            <a:br>
              <a:rPr sz="2000" dirty="0"/>
            </a:br>
            <a:r>
              <a:rPr lang="es-ES" sz="2000" spc="-1" dirty="0">
                <a:solidFill>
                  <a:srgbClr val="FFFFFF"/>
                </a:solidFill>
                <a:latin typeface="Leelawadee UI"/>
              </a:rPr>
              <a:t> </a:t>
            </a:r>
            <a:endParaRPr lang="es-ES" sz="2000" b="0" strike="noStrike" spc="-1">
              <a:solidFill>
                <a:srgbClr val="000000"/>
              </a:solidFill>
              <a:latin typeface="Arial"/>
              <a:ea typeface="Microsoft YaHei"/>
              <a:cs typeface="Arial"/>
            </a:endParaRPr>
          </a:p>
        </p:txBody>
      </p:sp>
      <p:sp>
        <p:nvSpPr>
          <p:cNvPr id="77" name="PlaceHolder 5"/>
          <p:cNvSpPr/>
          <p:nvPr/>
        </p:nvSpPr>
        <p:spPr>
          <a:xfrm>
            <a:off x="6120000" y="1440000"/>
            <a:ext cx="5940000" cy="6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0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Resumen de resultados:</a:t>
            </a:r>
            <a:br>
              <a:rPr sz="2000"/>
            </a:b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8"/>
          <p:cNvSpPr/>
          <p:nvPr/>
        </p:nvSpPr>
        <p:spPr>
          <a:xfrm>
            <a:off x="6660000" y="1980000"/>
            <a:ext cx="5040000" cy="39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22777"/>
          </a:bodyPr>
          <a:lstStyle/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Resultados del análisis exploratorio de datos.</a:t>
            </a: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Manipulación de los datos para obtener un conjunto de lanzamiento con éxitos y fracasos.</a:t>
            </a: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Análisis visual e interactivo de resultados.</a:t>
            </a: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r>
              <a:rPr lang="es-ES" sz="7200" b="1" strike="noStrike" spc="-1">
                <a:solidFill>
                  <a:srgbClr val="FFFFFF"/>
                </a:solidFill>
                <a:latin typeface="Leelawadee UI"/>
                <a:ea typeface="IBM Plex Mono SemiBold"/>
              </a:rPr>
              <a:t>Resultados del análisis predictivo con machine learning.</a:t>
            </a: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algn="just" defTabSz="9144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endParaRPr lang="es-ES" sz="72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2268"/>
              </a:spcBef>
              <a:spcAft>
                <a:spcPts val="2268"/>
              </a:spcAft>
              <a:buClr>
                <a:srgbClr val="FFFFFF"/>
              </a:buClr>
              <a:buFont typeface="Wingdings" charset="2"/>
              <a:buChar char=""/>
              <a:tabLst>
                <a:tab pos="0" algn="l"/>
              </a:tabLst>
            </a:pPr>
            <a:br>
              <a:rPr sz="2000"/>
            </a:br>
            <a:br>
              <a:rPr sz="2000"/>
            </a:br>
            <a:br>
              <a:rPr sz="2000"/>
            </a:br>
            <a:br>
              <a:rPr sz="2000"/>
            </a:br>
            <a:endParaRPr lang="es-ES" sz="2000" b="0" strike="noStrike" spc="-1">
              <a:solidFill>
                <a:srgbClr val="000000"/>
              </a:solidFill>
              <a:latin typeface="Arial"/>
              <a:ea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949071"/>
            <a:ext cx="12190920" cy="604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los nombres de las versiones de los cohetes que han transportado la máxima carga útil.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476A8189-8C1A-E5BD-586A-3958D2AF3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502" y="1553388"/>
            <a:ext cx="90868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949071"/>
            <a:ext cx="12190920" cy="604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Listar los registros que muestren los meses, resultados fallidos en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drone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</a:rPr>
              <a:t>ship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, versión del cohete y sitio de lanzamiento en el año 2015.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1EB69C-E0FF-60CA-EDE7-2975FED62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2471738"/>
            <a:ext cx="117538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0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consultas SQL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94907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Ordena la cantidad de resultados de aterrizaje tales como fallos en </a:t>
            </a:r>
            <a:r>
              <a:rPr lang="es-ES" sz="1600" b="1" spc="-1" err="1">
                <a:solidFill>
                  <a:srgbClr val="FFFFFF"/>
                </a:solidFill>
                <a:latin typeface="Leelawadee UI"/>
              </a:rPr>
              <a:t>drone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 </a:t>
            </a:r>
            <a:r>
              <a:rPr lang="es-ES" sz="1600" b="1" spc="-1" err="1">
                <a:solidFill>
                  <a:srgbClr val="FFFFFF"/>
                </a:solidFill>
                <a:latin typeface="Leelawadee UI"/>
              </a:rPr>
              <a:t>ship</a:t>
            </a:r>
            <a:r>
              <a:rPr lang="es-ES" sz="1600" b="1" spc="-1">
                <a:solidFill>
                  <a:srgbClr val="FFFFFF"/>
                </a:solidFill>
                <a:latin typeface="Leelawadee UI"/>
              </a:rPr>
              <a:t> o éxitos en plataforma terrestre entre</a:t>
            </a:r>
          </a:p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 2010-06-04 y 2017-03-20 en orden descendente.</a:t>
            </a: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347C83A9-52ED-3765-B62F-D6BCF475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1809750"/>
            <a:ext cx="117538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7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94907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</a:rPr>
              <a:t>Mostrar todos los lugares de lanzamiento</a:t>
            </a:r>
            <a:endParaRPr lang="es-ES" dirty="0"/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24F41A79-B698-CA47-C705-8CA6068A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1619885"/>
            <a:ext cx="8343900" cy="3943350"/>
          </a:xfrm>
          <a:prstGeom prst="rect">
            <a:avLst/>
          </a:prstGeom>
        </p:spPr>
      </p:pic>
      <p:pic>
        <p:nvPicPr>
          <p:cNvPr id="4" name="Imagen 3" descr="Imagen que contiene texto, exterior, calle, grande&#10;&#10;Descripción generada automáticamente">
            <a:extLst>
              <a:ext uri="{FF2B5EF4-FFF2-40B4-BE49-F238E27FC236}">
                <a16:creationId xmlns:a16="http://schemas.microsoft.com/office/drawing/2014/main" id="{88DAB561-ED54-0FFD-475B-CC4761E1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687" y="2958148"/>
            <a:ext cx="25622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47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867" y="78651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Posición de los lanzamientos exitosos y no exitosos en cada lugar de lanzamiento.</a:t>
            </a: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419FBBBB-756A-CBD2-CB4E-0097446F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33" y="1878965"/>
            <a:ext cx="4036695" cy="3587750"/>
          </a:xfrm>
          <a:prstGeom prst="rect">
            <a:avLst/>
          </a:prstGeom>
        </p:spPr>
      </p:pic>
      <p:sp>
        <p:nvSpPr>
          <p:cNvPr id="5" name="PlaceHolder 2">
            <a:extLst>
              <a:ext uri="{FF2B5EF4-FFF2-40B4-BE49-F238E27FC236}">
                <a16:creationId xmlns:a16="http://schemas.microsoft.com/office/drawing/2014/main" id="{3D999092-96FE-E0E9-C37A-CAE881A7C9FC}"/>
              </a:ext>
            </a:extLst>
          </p:cNvPr>
          <p:cNvSpPr txBox="1">
            <a:spLocks/>
          </p:cNvSpPr>
          <p:nvPr/>
        </p:nvSpPr>
        <p:spPr>
          <a:xfrm>
            <a:off x="5766586" y="2036191"/>
            <a:ext cx="5961972" cy="30060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Lugar: VAFB SLC-4E en costa oeste</a:t>
            </a:r>
            <a:endParaRPr lang="es-ES" dirty="0"/>
          </a:p>
          <a:p>
            <a:pPr algn="ctr"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10 lanzamientos totales. 4 exitosos y 6 fallidos.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Es el lugar menos usado para los lanzamientos</a:t>
            </a:r>
          </a:p>
        </p:txBody>
      </p:sp>
    </p:spTree>
    <p:extLst>
      <p:ext uri="{BB962C8B-B14F-4D97-AF65-F5344CB8AC3E}">
        <p14:creationId xmlns:p14="http://schemas.microsoft.com/office/powerpoint/2010/main" val="124996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867" y="78651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Posición de los lanzamientos exitosos y no exitosos en cada lugar de lanzamiento.</a:t>
            </a: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3D999092-96FE-E0E9-C37A-CAE881A7C9FC}"/>
              </a:ext>
            </a:extLst>
          </p:cNvPr>
          <p:cNvSpPr txBox="1">
            <a:spLocks/>
          </p:cNvSpPr>
          <p:nvPr/>
        </p:nvSpPr>
        <p:spPr>
          <a:xfrm>
            <a:off x="5766586" y="2036191"/>
            <a:ext cx="5961972" cy="30060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Lugar: KSC LC-39A en costa este</a:t>
            </a:r>
            <a:endParaRPr lang="es-ES" dirty="0"/>
          </a:p>
          <a:p>
            <a:pPr algn="ctr"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13 lanzamientos totales. 10 exitosos y 3 fallidos.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5DCD5F38-0F57-4440-65C2-2A61A65E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32" y="1727200"/>
            <a:ext cx="3978416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5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5867" y="786511"/>
            <a:ext cx="12200212" cy="669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Posición de los lanzamientos exitosos y no exitosos en cada lugar de lanzamiento.</a:t>
            </a: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3D999092-96FE-E0E9-C37A-CAE881A7C9FC}"/>
              </a:ext>
            </a:extLst>
          </p:cNvPr>
          <p:cNvSpPr txBox="1">
            <a:spLocks/>
          </p:cNvSpPr>
          <p:nvPr/>
        </p:nvSpPr>
        <p:spPr>
          <a:xfrm>
            <a:off x="2058186" y="4891151"/>
            <a:ext cx="3137492" cy="1177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Lugar: CCAFS SLC -40</a:t>
            </a:r>
          </a:p>
          <a:p>
            <a:pPr marL="285750" indent="-285750" algn="ctr">
              <a:buFont typeface="Arial"/>
              <a:buChar char="•"/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7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 lanzamientos totales. 3 </a:t>
            </a:r>
            <a:r>
              <a:rPr lang="es-ES" sz="1600" spc="-1">
                <a:solidFill>
                  <a:srgbClr val="FFFFFF"/>
                </a:solidFill>
                <a:latin typeface="Leelawadee UI"/>
                <a:cs typeface="Leelawadee UI"/>
              </a:rPr>
              <a:t>exitosos y 4 fallidos.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0B870A-4E95-A789-E6E6-00D66BB2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35" y="1454468"/>
            <a:ext cx="3036570" cy="3217545"/>
          </a:xfrm>
          <a:prstGeom prst="rect">
            <a:avLst/>
          </a:prstGeom>
        </p:spPr>
      </p:pic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44F4B98A-FBC5-1D08-FB86-6BB6C4438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035" y="1461135"/>
            <a:ext cx="3138170" cy="3224530"/>
          </a:xfrm>
          <a:prstGeom prst="rect">
            <a:avLst/>
          </a:prstGeom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BBA8DA24-1DA3-D20A-FA24-9B03259CC6D0}"/>
              </a:ext>
            </a:extLst>
          </p:cNvPr>
          <p:cNvSpPr txBox="1">
            <a:spLocks/>
          </p:cNvSpPr>
          <p:nvPr/>
        </p:nvSpPr>
        <p:spPr>
          <a:xfrm>
            <a:off x="7006105" y="4891151"/>
            <a:ext cx="3411812" cy="117724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Lugar: CCAFS LC-40 en costa este</a:t>
            </a:r>
            <a:endParaRPr lang="es-ES" dirty="0"/>
          </a:p>
          <a:p>
            <a:pPr marL="285750" indent="-285750" algn="ctr">
              <a:buFont typeface="Arial"/>
              <a:buChar char="•"/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26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 lanzamientos totales. 7 exitosos y 19 fallidos.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14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Mostrar las distancias a la costa, ciudad, vías de tren y autopista más cercanas al punto de lanzamiento VAFB SLC-4E en costa oeste.</a:t>
            </a:r>
            <a:endParaRPr lang="es-ES" dirty="0"/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BBA8DA24-1DA3-D20A-FA24-9B03259CC6D0}"/>
              </a:ext>
            </a:extLst>
          </p:cNvPr>
          <p:cNvSpPr txBox="1">
            <a:spLocks/>
          </p:cNvSpPr>
          <p:nvPr/>
        </p:nvSpPr>
        <p:spPr>
          <a:xfrm>
            <a:off x="8966985" y="1294511"/>
            <a:ext cx="2924132" cy="46011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es-ES" sz="1600" b="1" spc="-1">
                <a:solidFill>
                  <a:srgbClr val="FFFFFF"/>
                </a:solidFill>
                <a:latin typeface="Leelawadee UI"/>
                <a:cs typeface="Leelawadee UI"/>
              </a:rPr>
              <a:t>Distancias:</a:t>
            </a:r>
            <a:endParaRPr lang="es-ES" dirty="0">
              <a:solidFill>
                <a:srgbClr val="000000"/>
              </a:solidFill>
              <a:latin typeface="IBM Plex Sans SemiBold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 A la costa:</a:t>
            </a:r>
            <a:endParaRPr lang="es-ES" dirty="0">
              <a:solidFill>
                <a:srgbClr val="000000"/>
              </a:solidFill>
              <a:latin typeface="IBM Plex Sans SemiBold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A la vía de tren más cercana.</a:t>
            </a:r>
            <a:endParaRPr lang="es-ES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61B03F3-553E-F1FC-F310-DDF78B98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294130"/>
            <a:ext cx="8559800" cy="472694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754EF2B-2DE1-C592-56AD-FEB380A95E93}"/>
              </a:ext>
            </a:extLst>
          </p:cNvPr>
          <p:cNvSpPr/>
          <p:nvPr/>
        </p:nvSpPr>
        <p:spPr>
          <a:xfrm>
            <a:off x="508000" y="2123440"/>
            <a:ext cx="487680" cy="467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5B43568-258E-57E1-CEB8-7C4F874901FD}"/>
              </a:ext>
            </a:extLst>
          </p:cNvPr>
          <p:cNvSpPr/>
          <p:nvPr/>
        </p:nvSpPr>
        <p:spPr>
          <a:xfrm>
            <a:off x="1188719" y="2255519"/>
            <a:ext cx="487680" cy="467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FE8925C-DAAC-CC17-4709-1F410D6D7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080" y="1835150"/>
            <a:ext cx="1889760" cy="42418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8C80086-4F0D-E900-7C97-EDF38355A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207" y="3075940"/>
            <a:ext cx="1881505" cy="5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9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mapas interactivos con </a:t>
            </a:r>
            <a:r>
              <a:rPr lang="es-ES" sz="3200" b="1" spc="-1" dirty="0" err="1">
                <a:solidFill>
                  <a:srgbClr val="FFFFFF"/>
                </a:solidFill>
                <a:latin typeface="Leelawadee UI"/>
              </a:rPr>
              <a:t>Folium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Mostrar las distancias a la costa, ciudad, vías de tren y autopista más cercanas al punto de lanzamiento VAFB SLC-4E en costa oeste.</a:t>
            </a:r>
            <a:endParaRPr lang="es-ES" dirty="0"/>
          </a:p>
        </p:txBody>
      </p:sp>
      <p:pic>
        <p:nvPicPr>
          <p:cNvPr id="2" name="Imagen 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5D85CDD-8FB2-68CC-F448-60ABB16A9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" y="1889218"/>
            <a:ext cx="11460480" cy="406508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754EF2B-2DE1-C592-56AD-FEB380A95E93}"/>
              </a:ext>
            </a:extLst>
          </p:cNvPr>
          <p:cNvSpPr/>
          <p:nvPr/>
        </p:nvSpPr>
        <p:spPr>
          <a:xfrm>
            <a:off x="10861040" y="3312160"/>
            <a:ext cx="487680" cy="467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5B43568-258E-57E1-CEB8-7C4F874901FD}"/>
              </a:ext>
            </a:extLst>
          </p:cNvPr>
          <p:cNvSpPr/>
          <p:nvPr/>
        </p:nvSpPr>
        <p:spPr>
          <a:xfrm>
            <a:off x="11236959" y="3779519"/>
            <a:ext cx="487680" cy="467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AF91D4-355B-89C4-17DC-594F9AED7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6640180" y="4326840"/>
            <a:ext cx="2916555" cy="4298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088B55-7865-2E35-7DB0-D5B1BF880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60000">
            <a:off x="5079682" y="3622675"/>
            <a:ext cx="25812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Distribución de éxito por lugares de lanzamiento.</a:t>
            </a:r>
            <a:endParaRPr lang="es-ES" dirty="0"/>
          </a:p>
        </p:txBody>
      </p:sp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6492CDF-D5F2-58D6-9952-F801C7D4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79" y="1270426"/>
            <a:ext cx="8848725" cy="4410075"/>
          </a:xfrm>
          <a:prstGeom prst="rect">
            <a:avLst/>
          </a:prstGeom>
        </p:spPr>
      </p:pic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176877" y="1269730"/>
            <a:ext cx="2805311" cy="4407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KSC LC-39A 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tiene la mejor tasa de lanzamientos exitosos.</a:t>
            </a:r>
            <a:endParaRPr lang="es-ES"/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 estación 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CCAFS SLC-40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tiene la tasa más baja de éxito.</a:t>
            </a:r>
          </a:p>
        </p:txBody>
      </p:sp>
    </p:spTree>
    <p:extLst>
      <p:ext uri="{BB962C8B-B14F-4D97-AF65-F5344CB8AC3E}">
        <p14:creationId xmlns:p14="http://schemas.microsoft.com/office/powerpoint/2010/main" val="398412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0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 dirty="0">
                <a:solidFill>
                  <a:srgbClr val="FFFFFF"/>
                </a:solidFill>
                <a:latin typeface="Leelawadee UI"/>
                <a:ea typeface="IBM Plex Mono SemiBold"/>
              </a:rPr>
              <a:t>Introducción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La era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espacial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comercial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ha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comenzado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 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Empresas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como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Virgin Galactic (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vuelos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espaciales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suborbitales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), Rocket Lab (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pequeños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proveedores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de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satélites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), Blue Origin (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cohetes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reutilizables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suborbitales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y orbitales) y SpaceX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compiten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por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un mercado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en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Leelawadee UI"/>
              </a:rPr>
              <a:t> auge</a:t>
            </a:r>
            <a:endParaRPr lang="en-US" sz="1300" dirty="0">
              <a:solidFill>
                <a:srgbClr val="000000"/>
              </a:solidFill>
              <a:latin typeface="Leelawadee UI"/>
              <a:ea typeface="+mn-lt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Concretamente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, SpaceX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ofrece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:</a:t>
            </a:r>
            <a:endParaRPr lang="en-US" sz="1300" dirty="0">
              <a:latin typeface="Leelawadee UI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Envíos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a la Estación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Espacial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Internacional.</a:t>
            </a:r>
            <a:endParaRPr lang="en-US" sz="1300">
              <a:latin typeface="Leelawadee UI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Starlink: Internet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satelital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>
              <a:latin typeface="Leelawadee UI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Misiones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tripuladas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>
              <a:latin typeface="Leelawadee UI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Costos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bajos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: $62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millones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por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lanzamiento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Falcon 9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frente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al resto del mercado que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sube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casi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triple. Esto lo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consigue</a:t>
            </a:r>
            <a:r>
              <a:rPr lang="en-US" sz="1300" u="sng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u="sng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reutilizando</a:t>
            </a:r>
            <a:r>
              <a:rPr lang="en-US" sz="1300" u="sng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la </a:t>
            </a:r>
            <a:r>
              <a:rPr lang="en-US" sz="1300" u="sng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u="sng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u="sng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 dirty="0">
              <a:solidFill>
                <a:srgbClr val="000000"/>
              </a:solidFill>
              <a:latin typeface="Leelawadee UI"/>
              <a:ea typeface="+mn-lt"/>
              <a:cs typeface="Leelawadee UI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ea typeface="+mn-lt"/>
              <a:cs typeface="+mn-lt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300" b="1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Objetivo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Proyecto:</a:t>
            </a:r>
            <a:endParaRPr lang="en-US" sz="1300"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Determinar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si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Falcon 9 de SpaceX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aterrizará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, con lo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cual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se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podría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reutilizar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y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abaratar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siguiente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lanzamiento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un modo notable 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ya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que es 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parte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más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grande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y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costosa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300" b="1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Dificultades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:</a:t>
            </a:r>
            <a:endParaRPr lang="en-US" sz="1300"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aterrizaje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no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siempre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es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exitoso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y,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además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, SpaceX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puede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sacrificar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 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dependiendo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la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misión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300" b="1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Cometido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</a:t>
            </a:r>
            <a:r>
              <a:rPr lang="en-US" sz="1300" b="1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Científico</a:t>
            </a:r>
            <a:r>
              <a:rPr lang="en-US" sz="1300" b="1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Datos:</a:t>
            </a:r>
            <a:endParaRPr lang="en-US" sz="1300" dirty="0"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Determinar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precio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cada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lanzamiento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Recopilar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información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sobre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SpaceX y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crear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paneles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datos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 para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identificar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los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factores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que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influyen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en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el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resultado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del </a:t>
            </a:r>
            <a:r>
              <a:rPr lang="en-US" sz="1300" spc="-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aterrizaje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 spc="-1" dirty="0">
              <a:solidFill>
                <a:srgbClr val="FFFFFF"/>
              </a:solidFill>
              <a:latin typeface="IBM Plex Sans Text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Predecir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si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SpaceX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reutilizará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la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primera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etapa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usando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modelos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de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aprendizaje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automático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y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datos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 </a:t>
            </a:r>
            <a:r>
              <a:rPr lang="en-US" sz="1300" spc="-1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públicos</a:t>
            </a:r>
            <a:r>
              <a:rPr lang="en-US" sz="1300" spc="-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.</a:t>
            </a:r>
            <a:endParaRPr lang="en-US" sz="1300">
              <a:latin typeface="Leelawadee UI"/>
              <a:cs typeface="Leelawadee UI"/>
            </a:endParaRPr>
          </a:p>
          <a:p>
            <a:pPr defTabSz="914400"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¿Cuál es el lugar con mayor número de lanzamientos exitosos?</a:t>
            </a:r>
            <a:endParaRPr lang="es-ES" dirty="0"/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176877" y="1938803"/>
            <a:ext cx="2805311" cy="373880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KSC LC-39A 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es el sitio con mayor número de lanzamientos exitosos (10).</a:t>
            </a:r>
            <a:endParaRPr lang="es-ES" dirty="0"/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9207DB7C-B5F7-DB5E-EA0F-F5A982C03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02" y="1385074"/>
            <a:ext cx="7991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4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¿Cuál es el lugar con la tasa más alta de éxito en los lanzamientos?</a:t>
            </a:r>
            <a:endParaRPr lang="es-ES" dirty="0"/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176877" y="1938803"/>
            <a:ext cx="2805311" cy="373880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KSC LC-39A 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tiene la mejor tasa de lanzamientos exitosos con un 76,9% de éxito.</a:t>
            </a:r>
            <a:endParaRPr lang="es-ES" dirty="0"/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5656B11A-7D84-1D64-7090-BCF208125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" y="1395064"/>
            <a:ext cx="79438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55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>
                <a:solidFill>
                  <a:srgbClr val="FFFFFF"/>
                </a:solidFill>
                <a:latin typeface="Leelawadee UI"/>
                <a:cs typeface="Leelawadee UI"/>
              </a:rPr>
              <a:t>¿Qué rango de carga útil tiene el mejor ratio de lanzamientos con éxito?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613633" y="1938803"/>
            <a:ext cx="2368555" cy="370163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Según mi criterio, el rango que tiene la mayor proporción de lanzamientos exitosos está entre 2.000 y 4000.</a:t>
            </a: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26023113-9FD6-BCFA-547E-A6DE928CA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3" y="1330944"/>
            <a:ext cx="9296400" cy="440055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87586059-395E-EBA6-23DD-F60FE16CDCB0}"/>
              </a:ext>
            </a:extLst>
          </p:cNvPr>
          <p:cNvSpPr/>
          <p:nvPr/>
        </p:nvSpPr>
        <p:spPr>
          <a:xfrm>
            <a:off x="2429107" y="2960154"/>
            <a:ext cx="1496121" cy="529682"/>
          </a:xfrm>
          <a:custGeom>
            <a:avLst/>
            <a:gdLst>
              <a:gd name="connsiteX0" fmla="*/ 0 w 1496121"/>
              <a:gd name="connsiteY0" fmla="*/ 264841 h 529682"/>
              <a:gd name="connsiteX1" fmla="*/ 748061 w 1496121"/>
              <a:gd name="connsiteY1" fmla="*/ 0 h 529682"/>
              <a:gd name="connsiteX2" fmla="*/ 1496122 w 1496121"/>
              <a:gd name="connsiteY2" fmla="*/ 264841 h 529682"/>
              <a:gd name="connsiteX3" fmla="*/ 748061 w 1496121"/>
              <a:gd name="connsiteY3" fmla="*/ 529682 h 529682"/>
              <a:gd name="connsiteX4" fmla="*/ 0 w 1496121"/>
              <a:gd name="connsiteY4" fmla="*/ 264841 h 52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121" h="529682" extrusionOk="0">
                <a:moveTo>
                  <a:pt x="0" y="264841"/>
                </a:moveTo>
                <a:cubicBezTo>
                  <a:pt x="-25408" y="38815"/>
                  <a:pt x="304793" y="2594"/>
                  <a:pt x="748061" y="0"/>
                </a:cubicBezTo>
                <a:cubicBezTo>
                  <a:pt x="1144964" y="22624"/>
                  <a:pt x="1485610" y="107523"/>
                  <a:pt x="1496122" y="264841"/>
                </a:cubicBezTo>
                <a:cubicBezTo>
                  <a:pt x="1512684" y="439107"/>
                  <a:pt x="1220432" y="545645"/>
                  <a:pt x="748061" y="529682"/>
                </a:cubicBezTo>
                <a:cubicBezTo>
                  <a:pt x="318730" y="540918"/>
                  <a:pt x="-19685" y="393397"/>
                  <a:pt x="0" y="2648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E2BE313-7E7D-1C18-C3CD-A1E0FB93E905}"/>
              </a:ext>
            </a:extLst>
          </p:cNvPr>
          <p:cNvSpPr/>
          <p:nvPr/>
        </p:nvSpPr>
        <p:spPr>
          <a:xfrm>
            <a:off x="2484863" y="4911617"/>
            <a:ext cx="1496121" cy="529682"/>
          </a:xfrm>
          <a:custGeom>
            <a:avLst/>
            <a:gdLst>
              <a:gd name="connsiteX0" fmla="*/ 0 w 1496121"/>
              <a:gd name="connsiteY0" fmla="*/ 264841 h 529682"/>
              <a:gd name="connsiteX1" fmla="*/ 748061 w 1496121"/>
              <a:gd name="connsiteY1" fmla="*/ 0 h 529682"/>
              <a:gd name="connsiteX2" fmla="*/ 1496122 w 1496121"/>
              <a:gd name="connsiteY2" fmla="*/ 264841 h 529682"/>
              <a:gd name="connsiteX3" fmla="*/ 748061 w 1496121"/>
              <a:gd name="connsiteY3" fmla="*/ 529682 h 529682"/>
              <a:gd name="connsiteX4" fmla="*/ 0 w 1496121"/>
              <a:gd name="connsiteY4" fmla="*/ 264841 h 52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121" h="529682" extrusionOk="0">
                <a:moveTo>
                  <a:pt x="0" y="264841"/>
                </a:moveTo>
                <a:cubicBezTo>
                  <a:pt x="-25408" y="38815"/>
                  <a:pt x="304793" y="2594"/>
                  <a:pt x="748061" y="0"/>
                </a:cubicBezTo>
                <a:cubicBezTo>
                  <a:pt x="1144964" y="22624"/>
                  <a:pt x="1485610" y="107523"/>
                  <a:pt x="1496122" y="264841"/>
                </a:cubicBezTo>
                <a:cubicBezTo>
                  <a:pt x="1512684" y="439107"/>
                  <a:pt x="1220432" y="545645"/>
                  <a:pt x="748061" y="529682"/>
                </a:cubicBezTo>
                <a:cubicBezTo>
                  <a:pt x="318730" y="540918"/>
                  <a:pt x="-19685" y="393397"/>
                  <a:pt x="0" y="2648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437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¿Qué rango o rangos de carga útil tiene la proporción más baja de lanzamientos con éxito?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613633" y="1938803"/>
            <a:ext cx="2368555" cy="370163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El rango 6.000 y 9.000 tiene la tasa más baja de éxito ya que todos los lanzamientos han sido fallidos.</a:t>
            </a: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F4FFF7-55E6-EBA7-F5CB-A5BB4ED8E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03" y="1403660"/>
            <a:ext cx="9277350" cy="45339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B0A14F49-C344-7636-C22C-E30660881A04}"/>
              </a:ext>
            </a:extLst>
          </p:cNvPr>
          <p:cNvSpPr/>
          <p:nvPr/>
        </p:nvSpPr>
        <p:spPr>
          <a:xfrm>
            <a:off x="5049644" y="5097471"/>
            <a:ext cx="1496121" cy="529682"/>
          </a:xfrm>
          <a:custGeom>
            <a:avLst/>
            <a:gdLst>
              <a:gd name="connsiteX0" fmla="*/ 0 w 1496121"/>
              <a:gd name="connsiteY0" fmla="*/ 264841 h 529682"/>
              <a:gd name="connsiteX1" fmla="*/ 748061 w 1496121"/>
              <a:gd name="connsiteY1" fmla="*/ 0 h 529682"/>
              <a:gd name="connsiteX2" fmla="*/ 1496122 w 1496121"/>
              <a:gd name="connsiteY2" fmla="*/ 264841 h 529682"/>
              <a:gd name="connsiteX3" fmla="*/ 748061 w 1496121"/>
              <a:gd name="connsiteY3" fmla="*/ 529682 h 529682"/>
              <a:gd name="connsiteX4" fmla="*/ 0 w 1496121"/>
              <a:gd name="connsiteY4" fmla="*/ 264841 h 52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121" h="529682" extrusionOk="0">
                <a:moveTo>
                  <a:pt x="0" y="264841"/>
                </a:moveTo>
                <a:cubicBezTo>
                  <a:pt x="-25408" y="38815"/>
                  <a:pt x="304793" y="2594"/>
                  <a:pt x="748061" y="0"/>
                </a:cubicBezTo>
                <a:cubicBezTo>
                  <a:pt x="1144964" y="22624"/>
                  <a:pt x="1485610" y="107523"/>
                  <a:pt x="1496122" y="264841"/>
                </a:cubicBezTo>
                <a:cubicBezTo>
                  <a:pt x="1512684" y="439107"/>
                  <a:pt x="1220432" y="545645"/>
                  <a:pt x="748061" y="529682"/>
                </a:cubicBezTo>
                <a:cubicBezTo>
                  <a:pt x="318730" y="540918"/>
                  <a:pt x="-19685" y="393397"/>
                  <a:pt x="0" y="2648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403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Ploty</a:t>
            </a: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 </a:t>
            </a:r>
            <a:r>
              <a:rPr lang="es-ES" sz="3200" b="1" spc="-1">
                <a:solidFill>
                  <a:srgbClr val="FFFFFF"/>
                </a:solidFill>
                <a:latin typeface="Leelawadee UI"/>
              </a:rPr>
              <a:t>Dash Dashboard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¿Qué versión del cohete F9 </a:t>
            </a:r>
            <a:r>
              <a:rPr lang="es-ES" sz="16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Booster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 (v1.0, v1.1, FT, B4, B5, etc.) tiene la tasa de éxito de lanzamiento más alta?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4A64CDDB-3372-4119-164D-DB1D6497D51F}"/>
              </a:ext>
            </a:extLst>
          </p:cNvPr>
          <p:cNvSpPr txBox="1">
            <a:spLocks/>
          </p:cNvSpPr>
          <p:nvPr/>
        </p:nvSpPr>
        <p:spPr>
          <a:xfrm>
            <a:off x="9613633" y="1938803"/>
            <a:ext cx="2368555" cy="370163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b="1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Se puede apreciar que 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FT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tiene un número considerable de lanzamientos exitosos frente a los fallidos, teniendo el ratio más alto(13/6). Le sigue 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B4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 (6/5).</a:t>
            </a:r>
            <a:endParaRPr lang="es-ES" dirty="0"/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tabLst>
                <a:tab pos="0" algn="l"/>
              </a:tabLst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0AEE6B73-5831-CEF5-649A-097AB84F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7" y="1508667"/>
            <a:ext cx="9048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9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Regresión logística</a:t>
            </a: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5B630F18-47B7-0D4F-B277-5BB3C2D4F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61" y="1446453"/>
            <a:ext cx="9673985" cy="830831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327BF06-FF25-9D63-341C-69B49B830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82" y="3427114"/>
            <a:ext cx="4244015" cy="15996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933973-C0C0-22F4-C50B-22CD3C4E7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218" y="2433907"/>
            <a:ext cx="4191000" cy="3600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7837BCDB-CDE9-A23D-C1E6-E5F49B148ECA}"/>
                  </a:ext>
                </a:extLst>
              </p14:cNvPr>
              <p14:cNvContentPartPr/>
              <p14:nvPr/>
            </p14:nvContentPartPr>
            <p14:xfrm>
              <a:off x="3860799" y="4487333"/>
              <a:ext cx="16933" cy="16933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7837BCDB-CDE9-A23D-C1E6-E5F49B148E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7782" y="-575634"/>
                <a:ext cx="5079900" cy="101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C2060698-F78E-C2BA-EC88-3964EC8FFDA7}"/>
                  </a:ext>
                </a:extLst>
              </p14:cNvPr>
              <p14:cNvContentPartPr/>
              <p14:nvPr/>
            </p14:nvContentPartPr>
            <p14:xfrm>
              <a:off x="4809066" y="3894666"/>
              <a:ext cx="16933" cy="16933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C2060698-F78E-C2BA-EC88-3964EC8FFD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6049" y="-1168301"/>
                <a:ext cx="5079900" cy="1015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547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Support</a:t>
            </a: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 Vector Machine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C21724-E022-F64F-C39C-777C0836D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21" y="1580432"/>
            <a:ext cx="10579758" cy="692269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F002440-D385-A1E7-1C82-D68D1CAF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27" y="3101196"/>
            <a:ext cx="4203400" cy="1733909"/>
          </a:xfrm>
          <a:prstGeom prst="rect">
            <a:avLst/>
          </a:prstGeom>
        </p:spPr>
      </p:pic>
      <p:pic>
        <p:nvPicPr>
          <p:cNvPr id="8" name="Imagen 7" descr="Aplicación&#10;&#10;Descripción generada automáticamente">
            <a:extLst>
              <a:ext uri="{FF2B5EF4-FFF2-40B4-BE49-F238E27FC236}">
                <a16:creationId xmlns:a16="http://schemas.microsoft.com/office/drawing/2014/main" id="{F7B18C54-9A13-DAEC-F78E-BF033799C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176" y="2400300"/>
            <a:ext cx="41719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53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Árbol de Decisiones</a:t>
            </a: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157CDA6B-2EC2-462D-BB82-7087191F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9" y="1273924"/>
            <a:ext cx="11779370" cy="586416"/>
          </a:xfrm>
          <a:prstGeom prst="rect">
            <a:avLst/>
          </a:prstGeom>
        </p:spPr>
      </p:pic>
      <p:pic>
        <p:nvPicPr>
          <p:cNvPr id="10" name="Imagen 9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CFE4F2B-58B5-7481-DF4E-4DB92CE76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847" y="3067680"/>
            <a:ext cx="4177700" cy="1556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98945F66-054A-1AAB-8851-912B479EADD8}"/>
                  </a:ext>
                </a:extLst>
              </p14:cNvPr>
              <p14:cNvContentPartPr/>
              <p14:nvPr/>
            </p14:nvContentPartPr>
            <p14:xfrm>
              <a:off x="7941733" y="4639733"/>
              <a:ext cx="16933" cy="16933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98945F66-054A-1AAB-8851-912B479EAD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1783" y="-440167"/>
                <a:ext cx="5079900" cy="101598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Imagen 1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D49D4A58-1C1A-82DE-2A06-BB885BA344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029" y="2069800"/>
            <a:ext cx="4507301" cy="39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66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K Vecinos más Cercanos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8161D5-64EC-939F-7609-AEAE5FAB8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95" y="1254694"/>
            <a:ext cx="10320786" cy="898045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DA7CBE9-E02A-344B-DFEB-1AC0DF2E1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62" y="2536436"/>
            <a:ext cx="5054540" cy="1785128"/>
          </a:xfrm>
          <a:prstGeom prst="rect">
            <a:avLst/>
          </a:prstGeom>
        </p:spPr>
      </p:pic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A16D82D-8AB0-F972-ADC2-D81B4DE0D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165" y="2318888"/>
            <a:ext cx="41624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90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Buscando el modelo más preciso con el método score()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4D5FFB5A-6B85-65CE-3991-DB587AC6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3" y="1554732"/>
            <a:ext cx="8211628" cy="436676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D45C908-38D3-583F-DFDC-E34DEE79EA94}"/>
              </a:ext>
            </a:extLst>
          </p:cNvPr>
          <p:cNvSpPr txBox="1"/>
          <p:nvPr/>
        </p:nvSpPr>
        <p:spPr>
          <a:xfrm>
            <a:off x="8984890" y="2464598"/>
            <a:ext cx="25400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spc="-1" dirty="0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Observamos que el árbol de decisiones es el más preciso de los cuatro modelos con una puntuación de 0.89 usando score().</a:t>
            </a:r>
          </a:p>
        </p:txBody>
      </p:sp>
    </p:spTree>
    <p:extLst>
      <p:ext uri="{BB962C8B-B14F-4D97-AF65-F5344CB8AC3E}">
        <p14:creationId xmlns:p14="http://schemas.microsoft.com/office/powerpoint/2010/main" val="19633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>
          <a:blip r:embed="rId3"/>
          <a:stretch/>
        </p:blipFill>
        <p:spPr>
          <a:xfrm>
            <a:off x="360000" y="180000"/>
            <a:ext cx="11520000" cy="60249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4556680" y="1852320"/>
            <a:ext cx="5759640" cy="197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b="1" spc="-1" dirty="0">
                <a:solidFill>
                  <a:srgbClr val="FFFFFF"/>
                </a:solidFill>
                <a:latin typeface="Leelawadee UI"/>
              </a:rPr>
              <a:t>Metodología</a:t>
            </a:r>
            <a:endParaRPr lang="es-ES" b="1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</p:spTree>
    <p:extLst>
      <p:ext uri="{BB962C8B-B14F-4D97-AF65-F5344CB8AC3E}">
        <p14:creationId xmlns:p14="http://schemas.microsoft.com/office/powerpoint/2010/main" val="646694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Ordenando los modelos de mejor a peor exactitud con </a:t>
            </a:r>
            <a:r>
              <a:rPr lang="es-ES" sz="2400" b="1" spc="-1" dirty="0" err="1">
                <a:solidFill>
                  <a:srgbClr val="FFFFFF"/>
                </a:solidFill>
                <a:latin typeface="Leelawadee UI"/>
                <a:cs typeface="Leelawadee UI"/>
              </a:rPr>
              <a:t>best_score</a:t>
            </a:r>
            <a:endParaRPr lang="es-ES" dirty="0" err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D45C908-38D3-583F-DFDC-E34DEE79EA94}"/>
              </a:ext>
            </a:extLst>
          </p:cNvPr>
          <p:cNvSpPr txBox="1"/>
          <p:nvPr/>
        </p:nvSpPr>
        <p:spPr>
          <a:xfrm>
            <a:off x="8984890" y="2464598"/>
            <a:ext cx="25400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spc="-1" dirty="0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Observamos que también nos sale el árbol de decisiones como modelo más exacto usando el atributo </a:t>
            </a:r>
            <a:r>
              <a:rPr lang="es-ES" sz="2000" spc="-1" dirty="0" err="1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best_score</a:t>
            </a:r>
            <a:r>
              <a:rPr lang="es-ES" sz="2000" spc="-1" dirty="0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 de </a:t>
            </a:r>
            <a:r>
              <a:rPr lang="es-ES" sz="2000" spc="-1" dirty="0" err="1">
                <a:solidFill>
                  <a:srgbClr val="FFFFFF"/>
                </a:solidFill>
                <a:latin typeface="Leelawadee UI"/>
                <a:ea typeface="+mj-ea"/>
                <a:cs typeface="Leelawadee UI"/>
              </a:rPr>
              <a:t>GridSearchCV</a:t>
            </a:r>
            <a:endParaRPr lang="es-ES" sz="20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3DCC6AD-CF0C-8BD7-0C32-8950F9017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285" y="2062703"/>
            <a:ext cx="6379054" cy="29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66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Resultados Análisis Predictivo - Clasificación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202110C-5728-77D2-CF0D-F950B0F4A8D5}"/>
              </a:ext>
            </a:extLst>
          </p:cNvPr>
          <p:cNvSpPr txBox="1">
            <a:spLocks/>
          </p:cNvSpPr>
          <p:nvPr/>
        </p:nvSpPr>
        <p:spPr>
          <a:xfrm>
            <a:off x="-4293" y="786511"/>
            <a:ext cx="12200212" cy="4863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0" algn="l"/>
              </a:tabLst>
            </a:pPr>
            <a:r>
              <a:rPr lang="es-ES" sz="2400" b="1" spc="-1" dirty="0">
                <a:solidFill>
                  <a:srgbClr val="FFFFFF"/>
                </a:solidFill>
                <a:latin typeface="Leelawadee UI"/>
                <a:cs typeface="Leelawadee UI"/>
              </a:rPr>
              <a:t>Visualización de la precisión de los cuatro modelos usados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1CB82F-83C2-152C-355D-2B18DF563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07" y="1584025"/>
            <a:ext cx="6238515" cy="40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07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/>
          <p:cNvPicPr/>
          <p:nvPr/>
        </p:nvPicPr>
        <p:blipFill rotWithShape="1">
          <a:blip r:embed="rId3"/>
          <a:srcRect l="26909" t="506" r="-816" b="2192"/>
          <a:stretch/>
        </p:blipFill>
        <p:spPr>
          <a:xfrm>
            <a:off x="4400" y="-2880"/>
            <a:ext cx="12361019" cy="6207842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5000" y="3200"/>
            <a:ext cx="12190920" cy="780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tabLst>
                <a:tab pos="0" algn="l"/>
              </a:tabLst>
            </a:pPr>
            <a:r>
              <a:rPr lang="es-ES" sz="3200" b="1" spc="-1" dirty="0">
                <a:solidFill>
                  <a:srgbClr val="FFFFFF"/>
                </a:solidFill>
                <a:latin typeface="Leelawadee UI"/>
              </a:rPr>
              <a:t>CONCLUSIONES</a:t>
            </a:r>
            <a:endParaRPr lang="es-ES" sz="3200" b="1" strike="noStrike" spc="-1" dirty="0" err="1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10" name="CuadroTexto 8">
            <a:extLst>
              <a:ext uri="{FF2B5EF4-FFF2-40B4-BE49-F238E27FC236}">
                <a16:creationId xmlns:a16="http://schemas.microsoft.com/office/drawing/2014/main" id="{DDA26CBA-813C-7DBD-D6FB-0C6F2DB47C94}"/>
              </a:ext>
            </a:extLst>
          </p:cNvPr>
          <p:cNvSpPr txBox="1"/>
          <p:nvPr/>
        </p:nvSpPr>
        <p:spPr>
          <a:xfrm>
            <a:off x="6396965" y="796825"/>
            <a:ext cx="557362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sp>
        <p:nvSpPr>
          <p:cNvPr id="11" name="CuadroTexto 8">
            <a:extLst>
              <a:ext uri="{FF2B5EF4-FFF2-40B4-BE49-F238E27FC236}">
                <a16:creationId xmlns:a16="http://schemas.microsoft.com/office/drawing/2014/main" id="{DDA26CBA-813C-7DBD-D6FB-0C6F2DB47C94}"/>
              </a:ext>
            </a:extLst>
          </p:cNvPr>
          <p:cNvSpPr txBox="1"/>
          <p:nvPr/>
        </p:nvSpPr>
        <p:spPr>
          <a:xfrm>
            <a:off x="817651" y="1212870"/>
            <a:ext cx="557362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sp>
        <p:nvSpPr>
          <p:cNvPr id="12" name="CuadroTexto 8">
            <a:extLst>
              <a:ext uri="{FF2B5EF4-FFF2-40B4-BE49-F238E27FC236}">
                <a16:creationId xmlns:a16="http://schemas.microsoft.com/office/drawing/2014/main" id="{83DFBA53-9781-51EB-AC83-75EAA4062F2D}"/>
              </a:ext>
            </a:extLst>
          </p:cNvPr>
          <p:cNvSpPr txBox="1"/>
          <p:nvPr/>
        </p:nvSpPr>
        <p:spPr>
          <a:xfrm>
            <a:off x="601990" y="1299134"/>
            <a:ext cx="557362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1FEFB2E4-04BC-CBDC-0B8F-3C1825F36676}"/>
              </a:ext>
            </a:extLst>
          </p:cNvPr>
          <p:cNvSpPr txBox="1"/>
          <p:nvPr/>
        </p:nvSpPr>
        <p:spPr>
          <a:xfrm>
            <a:off x="6180404" y="1299133"/>
            <a:ext cx="5573621" cy="50167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KSC LC-39A tiene la tasa de lanzamientos exitosos más alta y CCAFS SLC-40 la más baja.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>
                <a:solidFill>
                  <a:srgbClr val="FFFFFF"/>
                </a:solidFill>
                <a:latin typeface="Leelawadee UI"/>
                <a:cs typeface="Leelawadee UI"/>
              </a:rPr>
              <a:t>KSC LC-39A es el sitio con mayor número de lanzamientos exitosos.</a:t>
            </a:r>
            <a:endParaRPr lang="es-ES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Las cargas transportadas con mayor éxito están en el rango 2000-4000 y las que menos, 6000-8000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 versión FT del cohete F) es la que mejor tasa de éxito tiene en sus lanzamientos.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Los cuatro modelos predictivos usados tienen una precisión similar, pero el </a:t>
            </a:r>
            <a:r>
              <a:rPr lang="es-ES" sz="1600" b="1" spc="-1" dirty="0">
                <a:solidFill>
                  <a:srgbClr val="FFFFFF"/>
                </a:solidFill>
                <a:latin typeface="Leelawadee UI"/>
                <a:cs typeface="Leelawadee UI"/>
              </a:rPr>
              <a:t>árbol de decisión es apreciablemente mejor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, tanto en sus valores score como </a:t>
            </a:r>
            <a:r>
              <a:rPr lang="es-ES" sz="1600" spc="-1" err="1">
                <a:solidFill>
                  <a:srgbClr val="FFFFFF"/>
                </a:solidFill>
                <a:latin typeface="Leelawadee UI"/>
                <a:cs typeface="Leelawadee UI"/>
              </a:rPr>
              <a:t>best_score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y en su matriz de confusión. ya que ha producido 11 verdaderos positivos y 5 verdaderos negativos (16 aciertos de 18) frente a los 12 verdaderos positivos y sólo 3 verdaderos negativos (16 aciertos de 18) de los otros tres modelos, aunque tiene un falso negativo que los otros modelos no tienen.</a:t>
            </a:r>
            <a:endParaRPr lang="es-ES" dirty="0"/>
          </a:p>
          <a:p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  <p:sp>
        <p:nvSpPr>
          <p:cNvPr id="14" name="CuadroTexto 8">
            <a:extLst>
              <a:ext uri="{FF2B5EF4-FFF2-40B4-BE49-F238E27FC236}">
                <a16:creationId xmlns:a16="http://schemas.microsoft.com/office/drawing/2014/main" id="{D91230B6-CB0E-0AF8-6B73-BD069F466F28}"/>
              </a:ext>
            </a:extLst>
          </p:cNvPr>
          <p:cNvSpPr txBox="1"/>
          <p:nvPr/>
        </p:nvSpPr>
        <p:spPr>
          <a:xfrm>
            <a:off x="817648" y="1212869"/>
            <a:ext cx="4941018" cy="526297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ES" sz="1600" spc="-1">
                <a:solidFill>
                  <a:srgbClr val="FFFFFF"/>
                </a:solidFill>
                <a:latin typeface="Leelawadee UI"/>
                <a:cs typeface="Leelawadee UI"/>
              </a:rPr>
              <a:t>Con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el paso del tiempo, la tasas de éxito ha aumentado de un modo notable en general. En el año 2018 bajó al desde 80 al 60% para alcanzar el 90% en 2019. Esta bajada de 2018 sería interesante averiguar si </a:t>
            </a:r>
            <a:r>
              <a:rPr lang="es-ES" sz="1600" spc="-1" err="1">
                <a:solidFill>
                  <a:srgbClr val="FFFFFF"/>
                </a:solidFill>
                <a:latin typeface="Leelawadee UI"/>
                <a:cs typeface="Leelawadee UI"/>
              </a:rPr>
              <a:t>de</a:t>
            </a: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 debe a algo en concreto.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CCAFS (costa este) es el centro que más lanzamientos ha efectuado hasta el momento.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Las cargas entre 9.500 y 16.000 kg. están asociadas a una tasa de éxito superior.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Hay determinadas órbitas que tienen una tasa de éxito del 100%. Estas son ES-L1, GEO, HEO y SSO.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La media de las cargas transportadas por los cohetes de SpaceX es de 2928.4 y han transportado hasta el momento 45596 kg.</a:t>
            </a:r>
            <a:endParaRPr lang="es-ES" dirty="0"/>
          </a:p>
          <a:p>
            <a:pPr marL="285750" indent="-285750" algn="just">
              <a:buFont typeface="Arial"/>
              <a:buChar char="•"/>
            </a:pPr>
            <a:r>
              <a:rPr lang="es-ES" sz="1600" spc="-1" dirty="0">
                <a:solidFill>
                  <a:srgbClr val="FFFFFF"/>
                </a:solidFill>
                <a:latin typeface="Leelawadee UI"/>
                <a:cs typeface="Leelawadee UI"/>
              </a:rPr>
              <a:t>Los lugares de lanzamiento de SpaceX se sitúan convenientemente lejos de ciudades, autopistas y vías de tren, y muy cerca de la costa.</a:t>
            </a:r>
            <a:endParaRPr lang="es-ES" dirty="0"/>
          </a:p>
          <a:p>
            <a:endParaRPr lang="es-ES" sz="16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buFont typeface="Arial"/>
              <a:buChar char="•"/>
            </a:pPr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  <a:p>
            <a:endParaRPr lang="es-ES" sz="1600" spc="-1" dirty="0">
              <a:solidFill>
                <a:srgbClr val="FFFFFF"/>
              </a:solidFill>
              <a:latin typeface="Leelawadee UI"/>
              <a:ea typeface="+mj-ea"/>
              <a:cs typeface="Leelawadee UI"/>
            </a:endParaRPr>
          </a:p>
        </p:txBody>
      </p:sp>
    </p:spTree>
    <p:extLst>
      <p:ext uri="{BB962C8B-B14F-4D97-AF65-F5344CB8AC3E}">
        <p14:creationId xmlns:p14="http://schemas.microsoft.com/office/powerpoint/2010/main" val="50503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0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Resumen de la metodología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8C92BE8-7854-89FE-F7D5-54A5B7168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3734"/>
              </p:ext>
            </p:extLst>
          </p:nvPr>
        </p:nvGraphicFramePr>
        <p:xfrm>
          <a:off x="362414" y="1003609"/>
          <a:ext cx="11562188" cy="48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8640">
                  <a:extLst>
                    <a:ext uri="{9D8B030D-6E8A-4147-A177-3AD203B41FA5}">
                      <a16:colId xmlns:a16="http://schemas.microsoft.com/office/drawing/2014/main" val="1485770039"/>
                    </a:ext>
                  </a:extLst>
                </a:gridCol>
                <a:gridCol w="5933548">
                  <a:extLst>
                    <a:ext uri="{9D8B030D-6E8A-4147-A177-3AD203B41FA5}">
                      <a16:colId xmlns:a16="http://schemas.microsoft.com/office/drawing/2014/main" val="3384716133"/>
                    </a:ext>
                  </a:extLst>
                </a:gridCol>
              </a:tblGrid>
              <a:tr h="1288989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</a:pPr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Leelawadee UI"/>
                        </a:rPr>
                        <a:t>Obtención de datos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Leelawadee UI"/>
                        </a:rPr>
                        <a:t>A través de la API de SpaceX obtenemos un conjunto de datos. Con técnicas de </a:t>
                      </a:r>
                      <a:r>
                        <a:rPr lang="es-ES" sz="1800" b="0" dirty="0" err="1">
                          <a:solidFill>
                            <a:schemeClr val="bg1"/>
                          </a:solidFill>
                          <a:latin typeface="Leelawadee UI"/>
                        </a:rPr>
                        <a:t>Webscrapping</a:t>
                      </a: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Leelawadee UI"/>
                        </a:rPr>
                        <a:t> obtenemos otro conjunto de datos. Ambos los pasamos a </a:t>
                      </a:r>
                      <a:r>
                        <a:rPr lang="es-ES" sz="1800" b="0" dirty="0" err="1">
                          <a:solidFill>
                            <a:schemeClr val="bg1"/>
                          </a:solidFill>
                          <a:latin typeface="Leelawadee UI"/>
                        </a:rPr>
                        <a:t>dataframes</a:t>
                      </a: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Leelawadee UI"/>
                        </a:rPr>
                        <a:t> de Pandas.</a:t>
                      </a:r>
                      <a:endParaRPr lang="es-ES" sz="1800" b="0" dirty="0" err="1">
                        <a:solidFill>
                          <a:schemeClr val="bg1"/>
                        </a:solidFill>
                        <a:latin typeface="Leelawadee UI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9281"/>
                  </a:ext>
                </a:extLst>
              </a:tr>
              <a:tr h="407629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</a:pPr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Leelawadee UI"/>
                        </a:rPr>
                        <a:t>Tratamiento de datos (</a:t>
                      </a:r>
                      <a:r>
                        <a:rPr lang="es-ES" sz="1800" b="1" dirty="0" err="1">
                          <a:solidFill>
                            <a:schemeClr val="bg1"/>
                          </a:solidFill>
                          <a:latin typeface="Leelawadee UI"/>
                        </a:rPr>
                        <a:t>wrangling</a:t>
                      </a:r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Leelawadee UI"/>
                        </a:rPr>
                        <a:t>)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Leelawadee UI"/>
                        </a:rPr>
                        <a:t>Limpieza y preparación de los datos</a:t>
                      </a:r>
                      <a:endParaRPr lang="es-ES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637367"/>
                  </a:ext>
                </a:extLst>
              </a:tr>
              <a:tr h="694071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</a:pPr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Leelawadee UI"/>
                        </a:rPr>
                        <a:t>Análisis exploratorio de datos (EDA) 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 i="0" u="none" strike="noStrike" noProof="0" dirty="0">
                          <a:solidFill>
                            <a:schemeClr val="bg1"/>
                          </a:solidFill>
                          <a:latin typeface="Leelawadee UI"/>
                        </a:rPr>
                        <a:t>Técnicas de visualización y SQL</a:t>
                      </a:r>
                      <a:endParaRPr lang="es-ES" sz="1800" b="0" i="0" u="none" strike="noStrike" noProof="0" dirty="0">
                        <a:solidFill>
                          <a:srgbClr val="000000"/>
                        </a:solidFill>
                        <a:latin typeface="Leelawadee UI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428746"/>
                  </a:ext>
                </a:extLst>
              </a:tr>
              <a:tr h="694071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1" i="0" u="none" strike="noStrike" noProof="0" dirty="0">
                          <a:solidFill>
                            <a:srgbClr val="FFFFFF"/>
                          </a:solidFill>
                          <a:latin typeface="Leelawadee UI"/>
                        </a:rPr>
                        <a:t>Visualización interactiva de los lugares de lanzamiento 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 i="0" u="none" strike="noStrike" noProof="0" dirty="0" err="1">
                          <a:solidFill>
                            <a:srgbClr val="FFFFFF"/>
                          </a:solidFill>
                          <a:latin typeface="Leelawadee UI"/>
                        </a:rPr>
                        <a:t>Folium</a:t>
                      </a:r>
                      <a:endParaRPr lang="es-ES" sz="1800" b="0" i="0" u="none" strike="noStrike" noProof="0" dirty="0" err="1">
                        <a:solidFill>
                          <a:srgbClr val="000000"/>
                        </a:solidFill>
                        <a:latin typeface="Leelawadee UI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3395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1" i="0" u="none" strike="noStrike" noProof="0" dirty="0">
                          <a:solidFill>
                            <a:srgbClr val="FFFFFF"/>
                          </a:solidFill>
                          <a:latin typeface="Leelawadee UI"/>
                        </a:rPr>
                        <a:t>Predicción con machine </a:t>
                      </a:r>
                      <a:r>
                        <a:rPr lang="es-ES" sz="1800" b="1" i="0" u="none" strike="noStrike" noProof="0" dirty="0" err="1">
                          <a:solidFill>
                            <a:srgbClr val="FFFFFF"/>
                          </a:solidFill>
                          <a:latin typeface="Leelawadee UI"/>
                        </a:rPr>
                        <a:t>learning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Modelos de clasificación supervisados:</a:t>
                      </a:r>
                    </a:p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noProof="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Regresión Logística</a:t>
                      </a:r>
                      <a:endParaRPr lang="es-ES" sz="1800" b="0" i="0" u="none" strike="noStrike" kern="1200" dirty="0">
                        <a:solidFill>
                          <a:srgbClr val="FFFFFF"/>
                        </a:solidFill>
                        <a:latin typeface="Leelawadee UI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noProof="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SVM</a:t>
                      </a:r>
                      <a:endParaRPr lang="es-ES" sz="1800" b="0" i="0" u="none" strike="noStrike" kern="1200" dirty="0">
                        <a:solidFill>
                          <a:srgbClr val="FFFFFF"/>
                        </a:solidFill>
                        <a:latin typeface="Leelawadee UI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noProof="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Árbol de decisiones</a:t>
                      </a:r>
                      <a:endParaRPr lang="es-ES" sz="1800" b="0" i="0" u="none" strike="noStrike" kern="1200" dirty="0">
                        <a:solidFill>
                          <a:srgbClr val="FFFFFF"/>
                        </a:solidFill>
                        <a:latin typeface="Leelawadee UI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ct val="100000"/>
                        </a:lnSpc>
                        <a:buNone/>
                      </a:pPr>
                      <a:r>
                        <a:rPr lang="es-ES" sz="1800" b="0" i="0" u="none" strike="noStrike" kern="1200" noProof="0" dirty="0">
                          <a:solidFill>
                            <a:srgbClr val="FFFFFF"/>
                          </a:solidFill>
                          <a:latin typeface="Leelawadee UI"/>
                          <a:ea typeface="+mn-ea"/>
                          <a:cs typeface="+mn-cs"/>
                        </a:rPr>
                        <a:t>KNN</a:t>
                      </a:r>
                      <a:endParaRPr lang="es-ES" sz="1800" b="0" i="0" u="none" strike="noStrike" kern="1200" dirty="0">
                        <a:solidFill>
                          <a:srgbClr val="FFFFFF"/>
                        </a:solidFill>
                        <a:latin typeface="Leelawadee UI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s-ES" sz="1800" dirty="0">
                        <a:solidFill>
                          <a:schemeClr val="bg1"/>
                        </a:solidFill>
                        <a:latin typeface="Leelawadee UI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1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63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37171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Obtención de datos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DDB9A3-C5F2-EAC1-6A6D-29E2656F1249}"/>
              </a:ext>
            </a:extLst>
          </p:cNvPr>
          <p:cNvSpPr txBox="1"/>
          <p:nvPr/>
        </p:nvSpPr>
        <p:spPr>
          <a:xfrm>
            <a:off x="4056937" y="790499"/>
            <a:ext cx="41542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Leelawadee UI"/>
                <a:ea typeface="+mn-lt"/>
                <a:cs typeface="+mn-lt"/>
              </a:rPr>
              <a:t>De la API de SpaceX</a:t>
            </a:r>
            <a:endParaRPr lang="es-ES" sz="2000" b="1" dirty="0">
              <a:solidFill>
                <a:schemeClr val="bg1"/>
              </a:solidFill>
              <a:latin typeface="Leelawadee UI"/>
            </a:endParaRPr>
          </a:p>
        </p:txBody>
      </p:sp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930C2AC-D53F-2EB7-A426-9DE1727BE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" r="206" b="62590"/>
          <a:stretch/>
        </p:blipFill>
        <p:spPr>
          <a:xfrm>
            <a:off x="758168" y="1661648"/>
            <a:ext cx="4486755" cy="481048"/>
          </a:xfrm>
          <a:prstGeom prst="rect">
            <a:avLst/>
          </a:prstGeom>
          <a:effectLst>
            <a:outerShdw blurRad="508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8" name="Imagen 7" descr="Texto, Carta&#10;&#10;Descripción generada automáticamente">
            <a:extLst>
              <a:ext uri="{FF2B5EF4-FFF2-40B4-BE49-F238E27FC236}">
                <a16:creationId xmlns:a16="http://schemas.microsoft.com/office/drawing/2014/main" id="{7DF8D1DE-319D-9E17-857B-F6FF1DB1C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87" y="3157770"/>
            <a:ext cx="3901765" cy="2001412"/>
          </a:xfrm>
          <a:prstGeom prst="rect">
            <a:avLst/>
          </a:prstGeom>
          <a:ln>
            <a:solidFill>
              <a:srgbClr val="4472C4"/>
            </a:solidFill>
          </a:ln>
          <a:effectLst>
            <a:outerShdw blurRad="50800" dist="101600" dir="2700000">
              <a:srgbClr val="000000">
                <a:alpha val="40000"/>
              </a:srgbClr>
            </a:outerShdw>
          </a:effectLst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58C29C33-A0B4-E8EE-A608-6A4C2A75D331}"/>
              </a:ext>
            </a:extLst>
          </p:cNvPr>
          <p:cNvSpPr/>
          <p:nvPr/>
        </p:nvSpPr>
        <p:spPr>
          <a:xfrm rot="5400000">
            <a:off x="2499485" y="2657086"/>
            <a:ext cx="576146" cy="427463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A26763A3-D873-E5DE-D3D0-DE860ED8D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9" t="3793" r="22983" b="31395"/>
          <a:stretch/>
        </p:blipFill>
        <p:spPr>
          <a:xfrm>
            <a:off x="758456" y="2014544"/>
            <a:ext cx="4482651" cy="512384"/>
          </a:xfrm>
          <a:prstGeom prst="rect">
            <a:avLst/>
          </a:prstGeom>
          <a:effectLst>
            <a:outerShdw blurRad="50800" dist="101600" dir="2700000">
              <a:srgbClr val="000000">
                <a:alpha val="40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0BB5DBE-EBE3-D932-4845-24EB6F05FB26}"/>
              </a:ext>
            </a:extLst>
          </p:cNvPr>
          <p:cNvSpPr txBox="1"/>
          <p:nvPr/>
        </p:nvSpPr>
        <p:spPr>
          <a:xfrm>
            <a:off x="887514" y="5153723"/>
            <a:ext cx="3896731" cy="37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Leelawadee UI"/>
                <a:cs typeface="Leelawadee UI"/>
              </a:rPr>
              <a:t>Información masiva sin formato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27BC300B-2228-91B5-3D13-AC2D4BCEE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556" y="4564798"/>
            <a:ext cx="5486400" cy="590550"/>
          </a:xfrm>
          <a:prstGeom prst="rect">
            <a:avLst/>
          </a:prstGeom>
          <a:effectLst>
            <a:outerShdw blurRad="50800" dist="101600" dir="2700000">
              <a:srgbClr val="000000">
                <a:alpha val="40000"/>
              </a:srgbClr>
            </a:outerShdw>
          </a:effectLst>
        </p:spPr>
      </p:pic>
      <p:pic>
        <p:nvPicPr>
          <p:cNvPr id="16" name="Imagen 1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308158D-B9DF-453E-B5A0-475EC0E33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585" y="1661455"/>
            <a:ext cx="5482683" cy="2076139"/>
          </a:xfrm>
          <a:prstGeom prst="rect">
            <a:avLst/>
          </a:prstGeom>
          <a:effectLst>
            <a:outerShdw blurRad="50800" dist="101600" dir="2700000">
              <a:srgbClr val="000000">
                <a:alpha val="41000"/>
              </a:srgbClr>
            </a:outerShdw>
          </a:effectLst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1D0181DD-029F-458F-7DDB-8F4F8F5A0F9B}"/>
              </a:ext>
            </a:extLst>
          </p:cNvPr>
          <p:cNvSpPr/>
          <p:nvPr/>
        </p:nvSpPr>
        <p:spPr>
          <a:xfrm>
            <a:off x="4953142" y="4568847"/>
            <a:ext cx="1059365" cy="473926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4B9B10F-2E58-1A26-A7EE-446DDC4CF487}"/>
              </a:ext>
            </a:extLst>
          </p:cNvPr>
          <p:cNvSpPr txBox="1"/>
          <p:nvPr/>
        </p:nvSpPr>
        <p:spPr>
          <a:xfrm>
            <a:off x="6955636" y="3731941"/>
            <a:ext cx="330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Leelawadee UI"/>
                <a:cs typeface="Leelawadee UI"/>
              </a:rPr>
              <a:t>Pandas </a:t>
            </a:r>
            <a:r>
              <a:rPr lang="es-ES" dirty="0" err="1">
                <a:solidFill>
                  <a:schemeClr val="bg1"/>
                </a:solidFill>
                <a:latin typeface="Leelawadee UI"/>
                <a:cs typeface="Leelawadee UI"/>
              </a:rPr>
              <a:t>Dataframe</a:t>
            </a: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A9FF1C06-2235-24D6-3C68-14FB78B27576}"/>
              </a:ext>
            </a:extLst>
          </p:cNvPr>
          <p:cNvSpPr/>
          <p:nvPr/>
        </p:nvSpPr>
        <p:spPr>
          <a:xfrm rot="16200000">
            <a:off x="8423957" y="4155324"/>
            <a:ext cx="362415" cy="362414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cs typeface="Leelawadee U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https://github.com/Perlujum/Space-X/blob/main/jupyter-labs-spacex-data-collection-api.ipynb</a:t>
            </a:r>
            <a:endParaRPr lang="es-ES" dirty="0">
              <a:solidFill>
                <a:srgbClr val="FFFFFF"/>
              </a:solidFill>
              <a:latin typeface="Leelawadee UI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7F089346-EA4F-4E32-6360-65CCAF0CC6E2}"/>
              </a:ext>
            </a:extLst>
          </p:cNvPr>
          <p:cNvSpPr/>
          <p:nvPr/>
        </p:nvSpPr>
        <p:spPr>
          <a:xfrm>
            <a:off x="6009887" y="1519786"/>
            <a:ext cx="5687121" cy="2574071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86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ángulo 78"/>
          <p:cNvSpPr/>
          <p:nvPr/>
        </p:nvSpPr>
        <p:spPr>
          <a:xfrm>
            <a:off x="37171" y="0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Obtención de datos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DDB9A3-C5F2-EAC1-6A6D-29E2656F1249}"/>
              </a:ext>
            </a:extLst>
          </p:cNvPr>
          <p:cNvSpPr txBox="1"/>
          <p:nvPr/>
        </p:nvSpPr>
        <p:spPr>
          <a:xfrm>
            <a:off x="3599737" y="790499"/>
            <a:ext cx="50076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Con Web </a:t>
            </a:r>
            <a:r>
              <a:rPr lang="es-ES" sz="2000" b="1" dirty="0" err="1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Scraping</a:t>
            </a:r>
            <a:r>
              <a:rPr lang="es-ES" sz="2000" b="1" dirty="0">
                <a:solidFill>
                  <a:srgbClr val="FFFFFF"/>
                </a:solidFill>
                <a:latin typeface="Leelawadee UI"/>
                <a:ea typeface="+mn-lt"/>
                <a:cs typeface="+mn-lt"/>
              </a:rPr>
              <a:t> desde Wikipedia</a:t>
            </a:r>
            <a:endParaRPr lang="es-ES" sz="2000" b="1" dirty="0">
              <a:solidFill>
                <a:srgbClr val="FFFFFF"/>
              </a:solidFill>
              <a:latin typeface="Leelawadee UI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58C29C33-A0B4-E8EE-A608-6A4C2A75D331}"/>
              </a:ext>
            </a:extLst>
          </p:cNvPr>
          <p:cNvSpPr/>
          <p:nvPr/>
        </p:nvSpPr>
        <p:spPr>
          <a:xfrm>
            <a:off x="3474845" y="1976366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cs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https://github.com/Perlujum/Space-X/blob/main/jupyter-labs-webscraping.ipynb</a:t>
            </a:r>
            <a:endParaRPr lang="es-ES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E5A692-6065-0D7A-BAD8-982BED5B24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1546547"/>
            <a:ext cx="2854960" cy="1489066"/>
          </a:xfrm>
          <a:prstGeom prst="rect">
            <a:avLst/>
          </a:prstGeom>
          <a:effectLst>
            <a:outerShdw blurRad="152400" dist="127000" dir="2700000">
              <a:srgbClr val="000000">
                <a:alpha val="40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4E631EC-2971-5922-7B16-113299A41113}"/>
              </a:ext>
            </a:extLst>
          </p:cNvPr>
          <p:cNvSpPr txBox="1"/>
          <p:nvPr/>
        </p:nvSpPr>
        <p:spPr>
          <a:xfrm>
            <a:off x="487680" y="3007359"/>
            <a:ext cx="285496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300" dirty="0">
                <a:solidFill>
                  <a:schemeClr val="bg1"/>
                </a:solidFill>
                <a:latin typeface="Leelawadee UI"/>
                <a:cs typeface="Leelawadee UI"/>
              </a:rPr>
              <a:t>Tabla de lanzamientos en Wikipedia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C560EF2-CAF3-46B2-5373-96BC9CC942A2}"/>
              </a:ext>
            </a:extLst>
          </p:cNvPr>
          <p:cNvSpPr/>
          <p:nvPr/>
        </p:nvSpPr>
        <p:spPr>
          <a:xfrm>
            <a:off x="6604124" y="1976365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529CC1F1-18ED-208A-58AF-BD4C08D5A36D}"/>
              </a:ext>
            </a:extLst>
          </p:cNvPr>
          <p:cNvSpPr/>
          <p:nvPr/>
        </p:nvSpPr>
        <p:spPr>
          <a:xfrm>
            <a:off x="9296523" y="1966204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F7EF990-7969-DDF5-186E-95DA6F64DEAC}"/>
              </a:ext>
            </a:extLst>
          </p:cNvPr>
          <p:cNvSpPr/>
          <p:nvPr/>
        </p:nvSpPr>
        <p:spPr>
          <a:xfrm>
            <a:off x="3972560" y="1544320"/>
            <a:ext cx="2550160" cy="1341120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0" i="0" u="none" strike="noStrike" baseline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HTTP GET para obtener el HTML de la página con los lanzamientos del Falcon 9 para recibir una respuesta HTTP.</a:t>
            </a:r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F65C1A2-F3E4-B900-394D-6897B7DA3B8C}"/>
              </a:ext>
            </a:extLst>
          </p:cNvPr>
          <p:cNvSpPr/>
          <p:nvPr/>
        </p:nvSpPr>
        <p:spPr>
          <a:xfrm>
            <a:off x="7172960" y="1534160"/>
            <a:ext cx="2052320" cy="1341120"/>
          </a:xfrm>
          <a:prstGeom prst="roundRect">
            <a:avLst/>
          </a:prstGeom>
          <a:solidFill>
            <a:srgbClr val="0070C0"/>
          </a:solidFill>
          <a:effectLst>
            <a:outerShdw blurRad="165100" dist="127000" dir="270000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baseline="0" dirty="0">
                <a:solidFill>
                  <a:srgbClr val="FFFFFF"/>
                </a:solidFill>
                <a:latin typeface="Leelawadee UI"/>
              </a:rPr>
              <a:t>Creamos un objeto `</a:t>
            </a:r>
            <a:r>
              <a:rPr lang="es-ES" sz="1400" baseline="0" dirty="0" err="1">
                <a:solidFill>
                  <a:srgbClr val="FFFFFF"/>
                </a:solidFill>
                <a:latin typeface="Leelawadee UI"/>
              </a:rPr>
              <a:t>BeautifulSoup</a:t>
            </a:r>
            <a:r>
              <a:rPr lang="es-ES" sz="1400" baseline="0" dirty="0">
                <a:solidFill>
                  <a:srgbClr val="FFFFFF"/>
                </a:solidFill>
                <a:latin typeface="Leelawadee UI"/>
              </a:rPr>
              <a:t>` desde la HTML</a:t>
            </a:r>
            <a:r>
              <a:rPr lang="es-ES" sz="1400" dirty="0">
                <a:solidFill>
                  <a:srgbClr val="FFFFFF"/>
                </a:solidFill>
                <a:latin typeface="Leelawadee UI"/>
              </a:rPr>
              <a:t> "</a:t>
            </a:r>
            <a:r>
              <a:rPr lang="es-ES" sz="1400" baseline="0" dirty="0">
                <a:solidFill>
                  <a:srgbClr val="FFFFFF"/>
                </a:solidFill>
                <a:latin typeface="Leelawadee UI"/>
              </a:rPr>
              <a:t>response</a:t>
            </a:r>
            <a:r>
              <a:rPr lang="es-ES" sz="1400" dirty="0">
                <a:solidFill>
                  <a:srgbClr val="FFFFFF"/>
                </a:solidFill>
                <a:latin typeface="Leelawadee UI"/>
              </a:rPr>
              <a:t>".</a:t>
            </a:r>
            <a:endParaRPr lang="es-ES" sz="1400" dirty="0">
              <a:latin typeface="Leelawadee UI"/>
              <a:cs typeface="Leelawadee UI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90AD64CF-BF40-EC51-CB27-7364A0CD201B}"/>
              </a:ext>
            </a:extLst>
          </p:cNvPr>
          <p:cNvSpPr/>
          <p:nvPr/>
        </p:nvSpPr>
        <p:spPr>
          <a:xfrm>
            <a:off x="9794240" y="1534160"/>
            <a:ext cx="2052320" cy="1341120"/>
          </a:xfrm>
          <a:prstGeom prst="roundRect">
            <a:avLst/>
          </a:prstGeom>
          <a:solidFill>
            <a:srgbClr val="0070C0"/>
          </a:solidFill>
          <a:effectLst>
            <a:outerShdw blurRad="1397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chemeClr val="bg1"/>
                </a:solidFill>
                <a:latin typeface="Leelawadee UI"/>
              </a:rPr>
              <a:t>Extraemos los nombres de las columnas relevantes desde las</a:t>
            </a:r>
            <a:r>
              <a:rPr lang="es-ES" sz="1400" baseline="0" dirty="0">
                <a:solidFill>
                  <a:schemeClr val="bg1"/>
                </a:solidFill>
                <a:latin typeface="Leelawadee UI"/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Leelawadee UI"/>
              </a:rPr>
              <a:t>cabeceras de las tablas </a:t>
            </a:r>
            <a:r>
              <a:rPr lang="es-ES" sz="1400" baseline="0" dirty="0">
                <a:solidFill>
                  <a:schemeClr val="bg1"/>
                </a:solidFill>
                <a:latin typeface="Leelawadee UI"/>
              </a:rPr>
              <a:t>HTML</a:t>
            </a:r>
            <a:r>
              <a:rPr lang="es-ES" sz="1400" dirty="0">
                <a:solidFill>
                  <a:schemeClr val="bg1"/>
                </a:solidFill>
                <a:latin typeface="Leelawadee UI"/>
              </a:rPr>
              <a:t>.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506E41B-F618-6728-9D3F-E180B8002BFB}"/>
              </a:ext>
            </a:extLst>
          </p:cNvPr>
          <p:cNvSpPr/>
          <p:nvPr/>
        </p:nvSpPr>
        <p:spPr>
          <a:xfrm>
            <a:off x="8991600" y="3647440"/>
            <a:ext cx="2854960" cy="2011680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latin typeface="Leelawadee UI"/>
                <a:cs typeface="Leelawadee UI"/>
              </a:rPr>
              <a:t>Iteramos a través de la los elementos "&lt;</a:t>
            </a:r>
            <a:r>
              <a:rPr lang="es-ES" sz="1400" dirty="0" err="1">
                <a:latin typeface="Leelawadee UI"/>
                <a:cs typeface="Leelawadee UI"/>
              </a:rPr>
              <a:t>th</a:t>
            </a:r>
            <a:r>
              <a:rPr lang="es-ES" sz="1400" dirty="0">
                <a:latin typeface="Leelawadee UI"/>
                <a:cs typeface="Leelawadee UI"/>
              </a:rPr>
              <a:t>&gt;" y para obtener los nombres de las columnas uno por uno aplicamos la función:</a:t>
            </a:r>
            <a:endParaRPr lang="es-ES" dirty="0"/>
          </a:p>
          <a:p>
            <a:r>
              <a:rPr lang="es-ES" sz="1400" dirty="0">
                <a:latin typeface="Leelawadee UI"/>
                <a:cs typeface="Leelawadee UI"/>
              </a:rPr>
              <a:t> </a:t>
            </a:r>
            <a:r>
              <a:rPr lang="es-ES" sz="1100" dirty="0" err="1">
                <a:latin typeface="Courier New"/>
                <a:cs typeface="Leelawadee UI"/>
              </a:rPr>
              <a:t>extract_column_from_header</a:t>
            </a:r>
            <a:r>
              <a:rPr lang="es-ES" sz="1100" dirty="0">
                <a:latin typeface="Courier New"/>
                <a:cs typeface="Leelawadee UI"/>
              </a:rPr>
              <a:t>()</a:t>
            </a:r>
            <a:r>
              <a:rPr lang="es-ES" sz="1400" dirty="0">
                <a:latin typeface="Leelawadee UI"/>
                <a:cs typeface="Leelawadee UI"/>
              </a:rPr>
              <a:t> </a:t>
            </a:r>
            <a:endParaRPr lang="es-ES" dirty="0"/>
          </a:p>
          <a:p>
            <a:endParaRPr lang="es-ES" sz="1400" dirty="0">
              <a:latin typeface="Leelawadee UI"/>
              <a:cs typeface="Leelawadee UI"/>
            </a:endParaRP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8A6E56BD-4668-E147-84E9-68A788744638}"/>
              </a:ext>
            </a:extLst>
          </p:cNvPr>
          <p:cNvSpPr/>
          <p:nvPr/>
        </p:nvSpPr>
        <p:spPr>
          <a:xfrm rot="10800000">
            <a:off x="8443083" y="4282684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78469B9B-98F2-9674-035A-3C37CEF64FDA}"/>
              </a:ext>
            </a:extLst>
          </p:cNvPr>
          <p:cNvSpPr/>
          <p:nvPr/>
        </p:nvSpPr>
        <p:spPr>
          <a:xfrm rot="5280000">
            <a:off x="10576683" y="3002524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ADF91F5-897A-D9BB-5E4E-4FB3426E19DC}"/>
              </a:ext>
            </a:extLst>
          </p:cNvPr>
          <p:cNvSpPr/>
          <p:nvPr/>
        </p:nvSpPr>
        <p:spPr>
          <a:xfrm>
            <a:off x="5841999" y="3647440"/>
            <a:ext cx="2529840" cy="2011680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latin typeface="Leelawadee UI"/>
                <a:cs typeface="Leelawadee UI"/>
              </a:rPr>
              <a:t>Creamos un diccionario con los nombres de las columnas y rellenamos los datos mediante un bucle de </a:t>
            </a:r>
            <a:r>
              <a:rPr lang="es-ES" sz="1400" dirty="0" err="1">
                <a:latin typeface="Leelawadee UI"/>
                <a:cs typeface="Leelawadee UI"/>
              </a:rPr>
              <a:t>python</a:t>
            </a:r>
            <a:r>
              <a:rPr lang="es-ES" sz="1400" dirty="0">
                <a:latin typeface="Leelawadee UI"/>
                <a:cs typeface="Leelawadee UI"/>
              </a:rPr>
              <a:t>. Y creamos un </a:t>
            </a:r>
            <a:r>
              <a:rPr lang="es-ES" sz="1400" dirty="0" err="1">
                <a:latin typeface="Leelawadee UI"/>
                <a:cs typeface="Leelawadee UI"/>
              </a:rPr>
              <a:t>dataframe</a:t>
            </a:r>
            <a:r>
              <a:rPr lang="es-ES" sz="1400" dirty="0">
                <a:latin typeface="Leelawadee UI"/>
                <a:cs typeface="Leelawadee UI"/>
              </a:rPr>
              <a:t> con Pandas a partir del diccionario.</a:t>
            </a:r>
            <a:endParaRPr lang="es-ES" dirty="0"/>
          </a:p>
          <a:p>
            <a:endParaRPr lang="es-ES" sz="1400" dirty="0">
              <a:latin typeface="Leelawadee UI"/>
              <a:cs typeface="Leelawadee UI"/>
            </a:endParaRPr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9CE64613-E969-3A6F-711B-16A54ABCDC9B}"/>
              </a:ext>
            </a:extLst>
          </p:cNvPr>
          <p:cNvSpPr/>
          <p:nvPr/>
        </p:nvSpPr>
        <p:spPr>
          <a:xfrm rot="10800000">
            <a:off x="5344283" y="4313164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8F7C189-A4D9-F90F-22A6-5080E770E4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" y="3647123"/>
            <a:ext cx="4599940" cy="1392555"/>
          </a:xfrm>
          <a:prstGeom prst="rect">
            <a:avLst/>
          </a:prstGeom>
          <a:effectLst>
            <a:outerShdw blurRad="139700" dist="127000" dir="2700000">
              <a:srgbClr val="000000">
                <a:alpha val="40000"/>
              </a:srgbClr>
            </a:outerShdw>
          </a:effec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2D01B344-37CE-A918-433D-F5F597465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" y="5169535"/>
            <a:ext cx="4600575" cy="400050"/>
          </a:xfrm>
          <a:prstGeom prst="rect">
            <a:avLst/>
          </a:prstGeom>
          <a:effectLst>
            <a:outerShdw blurRad="165100" dist="127000" dir="2700000">
              <a:srgbClr val="000000">
                <a:alpha val="40000"/>
              </a:srgbClr>
            </a:outerShdw>
          </a:effectLst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2106FF51-59FD-453B-E043-87B932B296F8}"/>
              </a:ext>
            </a:extLst>
          </p:cNvPr>
          <p:cNvSpPr/>
          <p:nvPr/>
        </p:nvSpPr>
        <p:spPr>
          <a:xfrm>
            <a:off x="218687" y="3429866"/>
            <a:ext cx="5128321" cy="2320071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45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CBF11B4-B0F5-2AF7-74FF-7FFA069E850D}"/>
              </a:ext>
            </a:extLst>
          </p:cNvPr>
          <p:cNvSpPr/>
          <p:nvPr/>
        </p:nvSpPr>
        <p:spPr>
          <a:xfrm>
            <a:off x="4223090" y="1535027"/>
            <a:ext cx="3391829" cy="39586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 78"/>
          <p:cNvSpPr/>
          <p:nvPr/>
        </p:nvSpPr>
        <p:spPr>
          <a:xfrm>
            <a:off x="27878" y="-120805"/>
            <a:ext cx="12192120" cy="6300000"/>
          </a:xfrm>
          <a:prstGeom prst="rect">
            <a:avLst/>
          </a:prstGeom>
          <a:gradFill rotWithShape="0">
            <a:gsLst>
              <a:gs pos="0">
                <a:srgbClr val="3465A4">
                  <a:alpha val="88000"/>
                </a:srgbClr>
              </a:gs>
              <a:gs pos="100000">
                <a:srgbClr val="729FCF">
                  <a:alpha val="88000"/>
                </a:srgbClr>
              </a:gs>
            </a:gsLst>
            <a:lin ang="3600000"/>
          </a:gradFill>
          <a:ln w="38160">
            <a:solidFill>
              <a:srgbClr val="FFFFFF">
                <a:alpha val="70000"/>
              </a:srgbClr>
            </a:solidFill>
            <a:miter/>
          </a:ln>
          <a:effectLst>
            <a:softEdge rad="7632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endParaRPr lang="en-US" sz="7200" b="1" strike="noStrike" spc="-1">
              <a:solidFill>
                <a:srgbClr val="FFFFFF"/>
              </a:solidFill>
              <a:latin typeface="Leelawadee UI"/>
              <a:ea typeface="IBM Plex Mono SemiBold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79640" cy="611927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91440" tIns="45720" rIns="91440" bIns="45720" anchor="ctr">
            <a:normAutofit fontScale="90000"/>
          </a:bodyPr>
          <a:lstStyle/>
          <a:p>
            <a:pPr algn="ctr">
              <a:tabLst>
                <a:tab pos="0" algn="l"/>
              </a:tabLst>
            </a:pP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Manejo de los datos (</a:t>
            </a:r>
            <a:r>
              <a:rPr lang="es-ES" sz="4000" b="1" spc="-1" dirty="0" err="1">
                <a:solidFill>
                  <a:srgbClr val="FFFFFF"/>
                </a:solidFill>
                <a:latin typeface="Leelawadee UI"/>
              </a:rPr>
              <a:t>Wrangling</a:t>
            </a:r>
            <a:r>
              <a:rPr lang="es-ES" sz="4000" b="1" spc="-1" dirty="0">
                <a:solidFill>
                  <a:srgbClr val="FFFFFF"/>
                </a:solidFill>
                <a:latin typeface="Leelawadee UI"/>
              </a:rPr>
              <a:t>)</a:t>
            </a:r>
            <a:endParaRPr lang="es-ES" sz="4000" b="1" strike="noStrike" spc="-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laceHolder 11"/>
          <p:cNvSpPr/>
          <p:nvPr/>
        </p:nvSpPr>
        <p:spPr>
          <a:xfrm>
            <a:off x="360000" y="1006466"/>
            <a:ext cx="11340000" cy="4933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 defTabSz="91440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trike="noStrike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  <a:tabLst>
                <a:tab pos="0" algn="l"/>
              </a:tabLst>
            </a:pPr>
            <a:endParaRPr lang="en-US" sz="1300" spc="-1" dirty="0">
              <a:solidFill>
                <a:srgbClr val="FFFFFF"/>
              </a:solidFill>
              <a:latin typeface="Leelawadee UI"/>
              <a:cs typeface="Leelawadee UI"/>
            </a:endParaRPr>
          </a:p>
          <a:p>
            <a:pPr>
              <a:lnSpc>
                <a:spcPct val="120000"/>
              </a:lnSpc>
              <a:spcBef>
                <a:spcPts val="1134"/>
              </a:spcBef>
              <a:spcAft>
                <a:spcPts val="1134"/>
              </a:spcAft>
              <a:tabLst>
                <a:tab pos="0" algn="l"/>
              </a:tabLst>
            </a:pPr>
            <a:endParaRPr lang="en-US" sz="1300" b="1" spc="-1" dirty="0">
              <a:solidFill>
                <a:srgbClr val="FFFFFF"/>
              </a:solidFill>
              <a:latin typeface="Leelawadee UI"/>
              <a:cs typeface="Leelawadee UI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58C29C33-A0B4-E8EE-A608-6A4C2A75D331}"/>
              </a:ext>
            </a:extLst>
          </p:cNvPr>
          <p:cNvSpPr/>
          <p:nvPr/>
        </p:nvSpPr>
        <p:spPr>
          <a:xfrm>
            <a:off x="3604942" y="3295926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C3335D8-F675-F7ED-F057-4D029449DBB3}"/>
              </a:ext>
            </a:extLst>
          </p:cNvPr>
          <p:cNvSpPr txBox="1"/>
          <p:nvPr/>
        </p:nvSpPr>
        <p:spPr>
          <a:xfrm>
            <a:off x="223520" y="5750560"/>
            <a:ext cx="11755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  <a:latin typeface="Leelawade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https://github.com/Perlujum/Space-X/blob/main/labs-jupyter-spacex-Data%20wrangling.ipynb</a:t>
            </a:r>
            <a:endParaRPr lang="es-ES" dirty="0">
              <a:solidFill>
                <a:srgbClr val="FFFFFF"/>
              </a:solidFill>
              <a:latin typeface="Leelawadee U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529CC1F1-18ED-208A-58AF-BD4C08D5A36D}"/>
              </a:ext>
            </a:extLst>
          </p:cNvPr>
          <p:cNvSpPr/>
          <p:nvPr/>
        </p:nvSpPr>
        <p:spPr>
          <a:xfrm>
            <a:off x="7698181" y="3295058"/>
            <a:ext cx="494866" cy="427463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F7EF990-7969-DDF5-186E-95DA6F64DEAC}"/>
              </a:ext>
            </a:extLst>
          </p:cNvPr>
          <p:cNvSpPr/>
          <p:nvPr/>
        </p:nvSpPr>
        <p:spPr>
          <a:xfrm>
            <a:off x="692243" y="1999663"/>
            <a:ext cx="2531574" cy="3013800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Análisis Exploratorio de Datos (EDA) buscando patrones para determinar </a:t>
            </a:r>
            <a:r>
              <a:rPr lang="es-ES" sz="1400" b="0" i="0" u="none" strike="noStrike" baseline="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la </a:t>
            </a:r>
            <a:r>
              <a:rPr lang="es-ES" sz="140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etiqueta </a:t>
            </a:r>
            <a:r>
              <a:rPr lang="es-ES" sz="1400" b="0" i="0" u="none" strike="noStrike" baseline="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para </a:t>
            </a:r>
            <a:r>
              <a:rPr lang="es-ES" sz="140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entrenar modelos supervisados</a:t>
            </a:r>
            <a:r>
              <a:rPr lang="es-ES" sz="1400" b="0" i="0" u="none" strike="noStrike" baseline="0" dirty="0">
                <a:solidFill>
                  <a:srgbClr val="FFFFFF"/>
                </a:solidFill>
                <a:latin typeface="Leelawadee UI"/>
                <a:ea typeface="Leelawadee UI"/>
                <a:cs typeface="Leelawadee UI"/>
              </a:rPr>
              <a:t>.</a:t>
            </a:r>
            <a:endParaRPr lang="es-E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F65C1A2-F3E4-B900-394D-6897B7DA3B8C}"/>
              </a:ext>
            </a:extLst>
          </p:cNvPr>
          <p:cNvSpPr/>
          <p:nvPr/>
        </p:nvSpPr>
        <p:spPr>
          <a:xfrm>
            <a:off x="4626765" y="2035966"/>
            <a:ext cx="2591295" cy="727803"/>
          </a:xfrm>
          <a:prstGeom prst="roundRect">
            <a:avLst/>
          </a:prstGeom>
          <a:solidFill>
            <a:srgbClr val="0070C0"/>
          </a:solidFill>
          <a:effectLst>
            <a:outerShdw blurRad="165100" dist="127000" dir="270000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rgbClr val="FFFFFF"/>
                </a:solidFill>
                <a:latin typeface="Leelawadee UI"/>
              </a:rPr>
              <a:t>Número de lanzamientos en cada sitio</a:t>
            </a:r>
            <a:endParaRPr lang="es-ES" sz="1400" dirty="0">
              <a:latin typeface="Leelawadee UI"/>
              <a:cs typeface="Leelawadee UI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90AD64CF-BF40-EC51-CB27-7364A0CD201B}"/>
              </a:ext>
            </a:extLst>
          </p:cNvPr>
          <p:cNvSpPr/>
          <p:nvPr/>
        </p:nvSpPr>
        <p:spPr>
          <a:xfrm>
            <a:off x="4627508" y="3188256"/>
            <a:ext cx="2591296" cy="644170"/>
          </a:xfrm>
          <a:prstGeom prst="roundRect">
            <a:avLst/>
          </a:prstGeom>
          <a:solidFill>
            <a:srgbClr val="0070C0"/>
          </a:solidFill>
          <a:effectLst>
            <a:outerShdw blurRad="1397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chemeClr val="bg1"/>
                </a:solidFill>
                <a:latin typeface="Leelawadee UI"/>
                <a:cs typeface="Leelawadee UI"/>
              </a:rPr>
              <a:t>Número y frecuencia de cada órbita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506E41B-F618-6728-9D3F-E180B8002BFB}"/>
              </a:ext>
            </a:extLst>
          </p:cNvPr>
          <p:cNvSpPr/>
          <p:nvPr/>
        </p:nvSpPr>
        <p:spPr>
          <a:xfrm>
            <a:off x="8666357" y="1965464"/>
            <a:ext cx="2854960" cy="3024582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solidFill>
                  <a:schemeClr val="bg1"/>
                </a:solidFill>
                <a:latin typeface="Leelawadee UI"/>
                <a:cs typeface="Leelawadee UI"/>
              </a:rPr>
              <a:t>Creamos una etiqueta de resultados de aterrizajes desde la columna de </a:t>
            </a:r>
            <a:r>
              <a:rPr lang="es-ES" sz="1400" dirty="0" err="1">
                <a:solidFill>
                  <a:schemeClr val="bg1"/>
                </a:solidFill>
                <a:latin typeface="Leelawadee UI"/>
                <a:cs typeface="Leelawadee UI"/>
              </a:rPr>
              <a:t>outcomes</a:t>
            </a:r>
            <a:r>
              <a:rPr lang="es-ES" sz="1400" dirty="0">
                <a:solidFill>
                  <a:schemeClr val="bg1"/>
                </a:solidFill>
                <a:latin typeface="Leelawadee UI"/>
                <a:cs typeface="Leelawadee UI"/>
              </a:rPr>
              <a:t>. </a:t>
            </a:r>
            <a:endParaRPr lang="es-ES" dirty="0">
              <a:solidFill>
                <a:schemeClr val="bg1"/>
              </a:solidFill>
              <a:latin typeface="IBM Plex Sans Text"/>
              <a:cs typeface="Leelawadee UI"/>
            </a:endParaRPr>
          </a:p>
          <a:p>
            <a:r>
              <a:rPr lang="es-ES" sz="1400" dirty="0">
                <a:solidFill>
                  <a:schemeClr val="bg1"/>
                </a:solidFill>
                <a:latin typeface="Leelawadee UI"/>
                <a:cs typeface="Leelawadee UI"/>
              </a:rPr>
              <a:t>Sólo contendrá 0 y 1 (fracaso o éxito en el aterrizaje), </a:t>
            </a:r>
            <a:r>
              <a:rPr lang="es-ES" sz="1400" u="sng" dirty="0">
                <a:solidFill>
                  <a:schemeClr val="bg1"/>
                </a:solidFill>
                <a:latin typeface="Leelawadee UI"/>
                <a:cs typeface="Leelawadee UI"/>
              </a:rPr>
              <a:t>más conveniente para modelos predictivos.</a:t>
            </a:r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ADF91F5-897A-D9BB-5E4E-4FB3426E19DC}"/>
              </a:ext>
            </a:extLst>
          </p:cNvPr>
          <p:cNvSpPr/>
          <p:nvPr/>
        </p:nvSpPr>
        <p:spPr>
          <a:xfrm>
            <a:off x="4624658" y="4149244"/>
            <a:ext cx="2594888" cy="840803"/>
          </a:xfrm>
          <a:prstGeom prst="roundRect">
            <a:avLst/>
          </a:prstGeom>
          <a:solidFill>
            <a:srgbClr val="0070C0"/>
          </a:solidFill>
          <a:effectLst>
            <a:outerShdw blurRad="152400" dist="1270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latin typeface="Leelawadee UI"/>
                <a:cs typeface="Leelawadee UI"/>
              </a:rPr>
              <a:t>Número y frecuencia del resultado de la misión en las órbitas</a:t>
            </a:r>
            <a:endParaRPr lang="es-ES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4D1D5356-486F-80DF-003A-CACE84DE30A6}"/>
              </a:ext>
            </a:extLst>
          </p:cNvPr>
          <p:cNvSpPr/>
          <p:nvPr/>
        </p:nvSpPr>
        <p:spPr>
          <a:xfrm>
            <a:off x="3606800" y="1533416"/>
            <a:ext cx="4339681" cy="24439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51558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LIDE_TEMPLATE_skill_net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</TotalTime>
  <Words>357</Words>
  <Application>Microsoft Office PowerPoint</Application>
  <PresentationFormat>Panorámica</PresentationFormat>
  <Paragraphs>111</Paragraphs>
  <Slides>52</Slides>
  <Notes>51</Notes>
  <HiddenSlides>0</HiddenSlides>
  <ScaleCrop>false</ScaleCrop>
  <HeadingPairs>
    <vt:vector size="4" baseType="variant">
      <vt:variant>
        <vt:lpstr>Tema</vt:lpstr>
      </vt:variant>
      <vt:variant>
        <vt:i4>13</vt:i4>
      </vt:variant>
      <vt:variant>
        <vt:lpstr>Títulos de diapositiva</vt:lpstr>
      </vt:variant>
      <vt:variant>
        <vt:i4>52</vt:i4>
      </vt:variant>
    </vt:vector>
  </HeadingPairs>
  <TitlesOfParts>
    <vt:vector size="65" baseType="lpstr"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SLIDE_TEMPLATE_skill_network</vt:lpstr>
      <vt:lpstr>Análisis y predicción de  aterrizajes de Falcon 9 de SpaceX</vt:lpstr>
      <vt:lpstr>Esquema</vt:lpstr>
      <vt:lpstr>Resumen ejecutivo</vt:lpstr>
      <vt:lpstr>Introducción</vt:lpstr>
      <vt:lpstr>Metodología</vt:lpstr>
      <vt:lpstr>Resumen de la metodología</vt:lpstr>
      <vt:lpstr>Obtención de datos</vt:lpstr>
      <vt:lpstr>Obtención de datos</vt:lpstr>
      <vt:lpstr>Manejo de los datos (Wrangling)</vt:lpstr>
      <vt:lpstr>EDA con SQL</vt:lpstr>
      <vt:lpstr>EDA con técnicas de visualización</vt:lpstr>
      <vt:lpstr>Análisis visual interactivo con Folium</vt:lpstr>
      <vt:lpstr>Análisis visual interactivo con Dash</vt:lpstr>
      <vt:lpstr>Análisis Predictivo</vt:lpstr>
      <vt:lpstr>Resultados</vt:lpstr>
      <vt:lpstr>Resultados visualizaciones</vt:lpstr>
      <vt:lpstr>Resultado visualizaciones</vt:lpstr>
      <vt:lpstr>Resultado visualizaciones</vt:lpstr>
      <vt:lpstr>Resultado visualizaciones</vt:lpstr>
      <vt:lpstr>Resultado visualizaciones</vt:lpstr>
      <vt:lpstr>Resultado visualizaciones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consultas SQL</vt:lpstr>
      <vt:lpstr>Resultados mapas interactivos con Folium</vt:lpstr>
      <vt:lpstr>Resultados mapas interactivos con Folium</vt:lpstr>
      <vt:lpstr>Resultados mapas interactivos con Folium</vt:lpstr>
      <vt:lpstr>Resultados mapas interactivos con Folium</vt:lpstr>
      <vt:lpstr>Resultados mapas interactivos con Folium</vt:lpstr>
      <vt:lpstr>Resultados mapas interactivos con Folium</vt:lpstr>
      <vt:lpstr>Resultados Ploty Dash Dashboard</vt:lpstr>
      <vt:lpstr>Resultados Ploty Dash Dashboard</vt:lpstr>
      <vt:lpstr>Resultados Ploty Dash Dashboard</vt:lpstr>
      <vt:lpstr>Resultados Ploty Dash Dashboard</vt:lpstr>
      <vt:lpstr>Resultados Ploty Dash Dashboard</vt:lpstr>
      <vt:lpstr>Resultados Ploty Dash Dashboard</vt:lpstr>
      <vt:lpstr>Resultados Análisis Predictivo - Clasificación</vt:lpstr>
      <vt:lpstr>Resultados Análisis Predictivo - Clasificación</vt:lpstr>
      <vt:lpstr>Resultados Análisis Predictivo - Clasificación</vt:lpstr>
      <vt:lpstr>Resultados Análisis Predictivo - Clasificación</vt:lpstr>
      <vt:lpstr>Resultados Análisis Predictivo - Clasificación</vt:lpstr>
      <vt:lpstr>Resultados Análisis Predictivo - Clasificación</vt:lpstr>
      <vt:lpstr>Resultados Análisis Predictivo - Clasificación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subject/>
  <dc:creator>Steve Hord</dc:creator>
  <dc:description/>
  <cp:lastModifiedBy/>
  <cp:revision>2886</cp:revision>
  <cp:lastPrinted>2024-07-16T13:41:49Z</cp:lastPrinted>
  <dcterms:created xsi:type="dcterms:W3CDTF">2020-10-28T18:29:43Z</dcterms:created>
  <dcterms:modified xsi:type="dcterms:W3CDTF">2024-07-21T09:41:19Z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